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52" r:id="rId2"/>
    <p:sldMasterId id="2147483653" r:id="rId3"/>
    <p:sldMasterId id="2147483734" r:id="rId4"/>
  </p:sldMasterIdLst>
  <p:notesMasterIdLst>
    <p:notesMasterId r:id="rId28"/>
  </p:notesMasterIdLst>
  <p:handoutMasterIdLst>
    <p:handoutMasterId r:id="rId29"/>
  </p:handoutMasterIdLst>
  <p:sldIdLst>
    <p:sldId id="256" r:id="rId5"/>
    <p:sldId id="387" r:id="rId6"/>
    <p:sldId id="388" r:id="rId7"/>
    <p:sldId id="464" r:id="rId8"/>
    <p:sldId id="467" r:id="rId9"/>
    <p:sldId id="390" r:id="rId10"/>
    <p:sldId id="469" r:id="rId11"/>
    <p:sldId id="468" r:id="rId12"/>
    <p:sldId id="261" r:id="rId13"/>
    <p:sldId id="470" r:id="rId14"/>
    <p:sldId id="262" r:id="rId15"/>
    <p:sldId id="471" r:id="rId16"/>
    <p:sldId id="264" r:id="rId17"/>
    <p:sldId id="265" r:id="rId18"/>
    <p:sldId id="266" r:id="rId19"/>
    <p:sldId id="267" r:id="rId20"/>
    <p:sldId id="269" r:id="rId21"/>
    <p:sldId id="314" r:id="rId22"/>
    <p:sldId id="450" r:id="rId23"/>
    <p:sldId id="268" r:id="rId24"/>
    <p:sldId id="486" r:id="rId25"/>
    <p:sldId id="454" r:id="rId26"/>
    <p:sldId id="477" r:id="rId27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99"/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1" autoAdjust="0"/>
    <p:restoredTop sz="94660"/>
  </p:normalViewPr>
  <p:slideViewPr>
    <p:cSldViewPr>
      <p:cViewPr varScale="1">
        <p:scale>
          <a:sx n="73" d="100"/>
          <a:sy n="73" d="100"/>
        </p:scale>
        <p:origin x="-1308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2646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0EC977F-F19A-49E8-92AF-67D15D052EE8}" type="datetimeFigureOut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/>
            </a:lvl1pPr>
          </a:lstStyle>
          <a:p>
            <a:fld id="{3EEB32D7-BF09-4C8A-AA6F-517C8D16728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3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5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7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8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9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0212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30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69925"/>
            <a:ext cx="4562475" cy="3443288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8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68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22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ru-RU"/>
              <a:t>2010 г.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22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1ABFF0C0-BAB5-4C4B-8E9B-8DCBB3071B2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4251D38-086D-4746-B1E5-9BE079AE796F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83443BF-42CB-480C-9CC1-30E1C8E05C4F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8199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65CF61C-39AF-4E79-BAE1-4A7857250834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cs typeface="Arial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201" name="Text Box 8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2010 г.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E82C7F7-D5E7-47EA-B064-F24CDD233528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6A1293E-D233-45E6-BB1F-C21CFD2B45F6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31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E447F49-6615-4894-82D2-677EA2F39580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6DAB1AA-4822-43C5-931D-67FF3760013A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8679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FDD6D8F-B782-48C7-A37F-688B7CB120FD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13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1749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6980377-2394-4058-B7B8-30128B8073C3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13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0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1751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D530C05-1219-47F6-B709-22E9F1AB0EA8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B5D391-5F97-4D13-B764-10ABB61E8212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3799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BBB6855-6B34-4527-95F9-B0C867D53C64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15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8D393A0-EC14-4534-AC63-463FF8EB42BC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15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6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5847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7045D3C-C72F-4C36-BCBD-16DF2B421884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537A614-031A-4D95-AE8A-5C1AB6678740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4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7895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CC5D24B-3BB0-4A60-8994-45D19B33025D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1143000" y="676275"/>
            <a:ext cx="4570413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9941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4198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FDBB954-30C4-4986-9E05-995474F57ED5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1143000" y="676275"/>
            <a:ext cx="4570413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1989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9630ADB-4381-4F61-ACBD-300ECF0F9516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19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1143000" y="676275"/>
            <a:ext cx="4570413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4037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CFDD929-A084-4093-B609-B4ADCAB0F9CF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46085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A9A7934-D309-4BAE-88AB-7F6A7B7681DA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6086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6087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C16F2C9-485B-4554-960C-B2D7759DEF6A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02B835D-F067-4C2F-AD92-CABF4E72EB37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0247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D694CF66-F366-437E-99A1-EDB71954A082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40FC631-7A50-428B-A36D-74C8E5971152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8134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8135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8A40794-4960-4DF2-9BF4-FC436057D4CE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22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1143000" y="676275"/>
            <a:ext cx="4570413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0181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C2FAE54-A2D8-46A4-BC1F-6E07CCFF6852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23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2228" name="Text Box 3"/>
          <p:cNvSpPr txBox="1">
            <a:spLocks noChangeArrowheads="1"/>
          </p:cNvSpPr>
          <p:nvPr/>
        </p:nvSpPr>
        <p:spPr bwMode="auto">
          <a:xfrm>
            <a:off x="1143000" y="676275"/>
            <a:ext cx="4570413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2229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5273ECB-97CF-4C75-B459-15F14A9FB5C0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31874BB-0F9D-46C9-B955-57A9101730B5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2295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1486006-D159-4BDC-B0E8-F4EA8268CDE7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5CA9CF4-70B7-4D3A-8DB5-2C161B4E7010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4343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1D9EB6D-3E96-42F6-9ACC-D19E0E130DC2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85F9253-5EB1-4787-B300-5C51F4595E8C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6391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C95681A-1DB7-4116-AB0B-A919F8D57E8D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141EA83-62AD-4C71-9E82-EB9EF9D7330A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8439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6FA0D86-D024-4E9D-AD7F-BE4386CD533D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5BFA749-4700-4274-BF85-157162E58C59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0487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195B31F-0B81-483A-AF55-4AB5DDB64038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7FD9036-986A-4029-A545-E06C80C7EE21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2535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0" y="8685213"/>
            <a:ext cx="2963863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3862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165A30D-31CA-4419-A4F0-2D3E614FA045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2010 г.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5E931B3-DD69-4EAF-A753-799D483BA448}" type="slidenum">
              <a:rPr lang="ru-RU" altLang="ru-RU" sz="1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ru-RU" altLang="ru-RU" sz="12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4583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20052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346B7-A156-4928-8E02-804DEFA81C0A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35377E-13B9-4DDC-B7C6-2FDB72A3E1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78FEF-A590-4841-BAF4-A8DC81E20A5E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BA249E-F1EE-4F72-B423-F20E678A38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128588"/>
            <a:ext cx="2054225" cy="59880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3450" cy="59880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7E91-2F78-4917-B6C3-B4223BD5F333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1CE9C1-95BA-4141-A777-8E751B8557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BAEA5-4FDA-4617-8B05-17DF3A54DD46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46EC6E-A692-472B-8914-311DB68052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C8BD6-BE32-4DFF-AC31-39E525018A29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A49018-32DA-4366-B87F-7D5F286116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F6C02-D914-4638-9F55-06224D692C43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AEFA86-BE60-4B20-8180-0E5B2DDBA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6B908-4853-43F5-80C5-B1BB2E2BD8F0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5554FB-5E8D-426B-9B92-C6C4548D84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87CF5-96D4-4CDE-9475-BAAF0BA6B214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B7CF4-0F1F-49AD-850C-BECCCB14E4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CB3C-D7E9-41B9-A857-A1B8019FF1DF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280E8A-A6F8-4217-880F-B1A0809A69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CB218-E89B-4AD0-96B6-4C86A05E80D6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C21F73-BFC8-4CF5-BE5F-5E17E6FCF4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966AA-9726-48CB-9F0A-8847D9C615E9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47B69-DA68-45D7-B0FC-AFB8666652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C46E0-6A7D-4DBF-BF1F-216E367576A0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2FE299-5404-45EE-8835-DB2730A96D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0C88D-C9F1-4872-A94F-A4079ABD743A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07E7DF-10BE-4441-A4A2-EECC8C2C37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BCDA4-F315-411A-B15C-C103122E74E5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C3A94-BF86-46E3-96A3-63D0883F5E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128588"/>
            <a:ext cx="2054225" cy="59880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3450" cy="59880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8796F-FD0A-4E6D-B43B-8D4BD41B73C4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2C3ADE-A6A3-4D3A-8B17-2787012054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05D90-A9FE-49ED-8E5C-86FADCA73BD6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AB028-F349-4DDC-8C99-8938EE0E6F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D9070-B1B8-4C63-A6A4-F1A4108F5758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3BD5E1-B614-4BD8-BE42-14B40EC9DD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0D640-1317-411D-AAF3-755497A49145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83269E-4F7B-4E76-A5A6-F0A1285727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BDB19-59AC-4F59-BDD8-6A860DAE7ED3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17935B-27D9-48A1-8E5D-2CDB11E06F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E3E4A-5F6A-44E5-A2BB-E90C8AC65746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DBB87-987C-4928-A9A0-D07D877B4A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E4A7C-7603-4031-AD2F-D162A6671B4C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A6AFA1-D6CC-4176-B6A6-AF61E978E8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39240-7901-4464-916A-2015554BE588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79CFF7-4CCA-41C9-BBAC-ED68B006A4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DCA17-036D-41CC-97CE-656499D4EC37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4AF89-B4C3-44DC-93DA-F748857F9A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B2E8D-8534-40A7-B608-D1EC4743211C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DD04FD-33D3-482B-8E34-3AC5A9C19E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FAEF4-D2F7-4A44-B69A-0C3B2FE53BA7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B18F2E-8BCC-4829-932B-734CAE3188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ADD54-7169-49E2-A9F8-E4C23FEC97E5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101C5B-CD1D-4C89-835B-48C0A9604C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128588"/>
            <a:ext cx="2054225" cy="59880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3450" cy="59880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FDC4E-42CD-498A-A003-32252DFEE204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C32B0E-3359-470F-A86C-30B8DECB64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E8728D5-39B6-48CC-9469-BEA6409375E9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5BB70D8-81EC-4E6B-BDA6-3DD6A994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1BB1AB-842C-4105-AFFE-BA5A3B0849BE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742F37-851E-4F76-B429-E931831727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823860A-36B6-4974-8315-530406D0E081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327A34-1A8A-4B6E-AF3E-8D86D69029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FCAE9C2-6A7F-44E3-910A-9D21870D9B53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80F8E9-7470-45ED-AA6A-A7A811E80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B79AAA6-23CF-4B30-BD43-84A5D00D0FE7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DBFDB3-06BC-4757-B6AE-F41DDE352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5AB5CD-0896-4704-8039-463C1B1240BE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51688-ECE3-459A-8AB6-9FACCA7F3D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4CB02-7133-4F9A-BA31-715912A8105F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36FB4-8AE1-479C-9C0E-A265B360DE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049A0E4-B2B5-49F8-AD68-A34A90AC746C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9A2633-BD3E-4807-A4CC-F4D052564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D558136C-5BD1-4A85-96C2-11F6AB9D131C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96864B-461E-4A10-BD96-DE08EB82A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AE712C4-DB10-470F-A4D1-F00B02A13488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AA99C9D-567C-4F75-BA00-5C29E9B4C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6AC83AF-BA07-41D3-9D5E-D863D862A9FE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600C05-6BEE-4D21-A7AB-66D2A5323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814F41D-518B-4BF7-B313-4B7AF2A09EEE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Информатика и ИКТ. 9 класс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59F14-4772-4D54-9885-08C4201CB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CDB0A-BF85-4396-BE66-21EDCF55C866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689BA-CAEF-4674-A629-69F0432C3B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A1DF5-7B7B-4955-9A49-26B6F420D86D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E8A412-6A53-4268-B584-0A2E525436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F74F4-FD04-436C-B5DD-5B7EA8EE0B93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80CB28-0A34-4157-B021-32278E2778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916EF-C08E-446B-9EAB-51810869C55A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3D1691-CF3B-443A-A472-EF87590AF9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B3E33-194E-4127-902A-B601FE154B5F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A31D94-9D8B-403A-AE63-C42E3CC750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007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0075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105BE2A6-2320-457E-9EA7-8DBA12CC0F49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33591BB8-39B5-450C-9339-C5649133A8A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sldNum="0" hd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007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0075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FF687035-85E4-4F1E-9D4E-ABD7BB715628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1A1D8593-DBFD-4415-A853-7D45C2B253A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007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0075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240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BCD203FF-CF54-42C0-9F2A-5966BA038B41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9171DFF7-4D2D-48E6-B4A4-F6CC16CF92F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S Gothic" pitchFamily="49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05BE2A6-2320-457E-9EA7-8DBA12CC0F49}" type="datetime1">
              <a:rPr lang="ru-RU" smtClean="0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3591BB8-39B5-450C-9339-C5649133A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3529013" y="3533774"/>
            <a:ext cx="5257800" cy="205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2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2" charset="0"/>
              </a:rPr>
              <a:t>Информатика и ИКТ</a:t>
            </a:r>
          </a:p>
          <a:p>
            <a:pPr algn="ctr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2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2" charset="0"/>
              </a:rPr>
              <a:t>9 класс</a:t>
            </a:r>
          </a:p>
          <a:p>
            <a:pPr algn="r" eaLnBrk="1" hangingPunct="1">
              <a:spcBef>
                <a:spcPts val="375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500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2" charset="0"/>
              </a:rPr>
              <a:t>Выполнила:  учитель информатики </a:t>
            </a:r>
          </a:p>
          <a:p>
            <a:pPr algn="r" eaLnBrk="1" hangingPunct="1">
              <a:spcBef>
                <a:spcPts val="375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500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2" charset="0"/>
              </a:rPr>
              <a:t>МОУ «</a:t>
            </a:r>
            <a:r>
              <a:rPr lang="ru-RU" sz="1500" i="1" dirty="0" err="1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2" charset="0"/>
              </a:rPr>
              <a:t>Уйско-Чебаркульская</a:t>
            </a:r>
            <a:r>
              <a:rPr lang="ru-RU" sz="1500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2" charset="0"/>
              </a:rPr>
              <a:t> СОШ»</a:t>
            </a:r>
          </a:p>
          <a:p>
            <a:pPr algn="r" eaLnBrk="1" hangingPunct="1">
              <a:spcBef>
                <a:spcPts val="375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500" i="1" dirty="0" err="1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2" charset="0"/>
              </a:rPr>
              <a:t>Мусиенко</a:t>
            </a:r>
            <a:r>
              <a:rPr lang="ru-RU" sz="1500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2" charset="0"/>
              </a:rPr>
              <a:t> В.П.</a:t>
            </a:r>
            <a:endParaRPr lang="ru-RU" sz="1500" i="1" dirty="0" smtClean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2" charset="0"/>
            </a:endParaRP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3143250" y="3286125"/>
            <a:ext cx="5572125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1382713"/>
            <a:ext cx="8232775" cy="1470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800">
                <a:solidFill>
                  <a:srgbClr val="CC3300"/>
                </a:solidFill>
                <a:latin typeface="Arial Black" pitchFamily="34" charset="0"/>
                <a:cs typeface="Arial" charset="0"/>
              </a:rPr>
              <a:t>Алгебра логики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606800"/>
            <a:ext cx="3251200" cy="325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174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Алгебра логики</a:t>
            </a: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4" name="Прямоугольник 1"/>
          <p:cNvSpPr>
            <a:spLocks noChangeArrowheads="1"/>
          </p:cNvSpPr>
          <p:nvPr/>
        </p:nvSpPr>
        <p:spPr bwMode="auto">
          <a:xfrm>
            <a:off x="755650" y="1484313"/>
            <a:ext cx="77771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buClr>
                <a:srgbClr val="006600"/>
              </a:buClr>
              <a:buSzPct val="100000"/>
              <a:buFont typeface="Wingdings" pitchFamily="2" charset="2"/>
              <a:buChar char="ü"/>
              <a:tabLst>
                <a:tab pos="255588" algn="l"/>
                <a:tab pos="703263" algn="l"/>
                <a:tab pos="1152525" algn="l"/>
                <a:tab pos="1601788" algn="l"/>
                <a:tab pos="2051050" algn="l"/>
                <a:tab pos="2500313" algn="l"/>
                <a:tab pos="2949575" algn="l"/>
                <a:tab pos="3398838" algn="l"/>
                <a:tab pos="3848100" algn="l"/>
                <a:tab pos="4297363" algn="l"/>
                <a:tab pos="4746625" algn="l"/>
                <a:tab pos="5195888" algn="l"/>
                <a:tab pos="5645150" algn="l"/>
                <a:tab pos="6094413" algn="l"/>
                <a:tab pos="6543675" algn="l"/>
                <a:tab pos="6992938" algn="l"/>
                <a:tab pos="7442200" algn="l"/>
                <a:tab pos="7891463" algn="l"/>
                <a:tab pos="8340725" algn="l"/>
                <a:tab pos="8789988" algn="l"/>
                <a:tab pos="9239250" algn="l"/>
              </a:tabLst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Алгебра логики позволяет определять истинность или ложность составных высказываний, не вникая в их содержание.</a:t>
            </a:r>
          </a:p>
          <a:p>
            <a:pPr marL="342900" indent="-342900" eaLnBrk="1" hangingPunct="1">
              <a:buClr>
                <a:srgbClr val="006600"/>
              </a:buClr>
              <a:buSzPct val="100000"/>
              <a:buFont typeface="Wingdings" pitchFamily="2" charset="2"/>
              <a:buChar char="ü"/>
              <a:tabLst>
                <a:tab pos="255588" algn="l"/>
                <a:tab pos="703263" algn="l"/>
                <a:tab pos="1152525" algn="l"/>
                <a:tab pos="1601788" algn="l"/>
                <a:tab pos="2051050" algn="l"/>
                <a:tab pos="2500313" algn="l"/>
                <a:tab pos="2949575" algn="l"/>
                <a:tab pos="3398838" algn="l"/>
                <a:tab pos="3848100" algn="l"/>
                <a:tab pos="4297363" algn="l"/>
                <a:tab pos="4746625" algn="l"/>
                <a:tab pos="5195888" algn="l"/>
                <a:tab pos="5645150" algn="l"/>
                <a:tab pos="6094413" algn="l"/>
                <a:tab pos="6543675" algn="l"/>
                <a:tab pos="6992938" algn="l"/>
                <a:tab pos="7442200" algn="l"/>
                <a:tab pos="7891463" algn="l"/>
                <a:tab pos="8340725" algn="l"/>
                <a:tab pos="8789988" algn="l"/>
                <a:tab pos="9239250" algn="l"/>
              </a:tabLst>
            </a:pPr>
            <a:endParaRPr lang="ru-RU" altLang="ru-RU" sz="24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  <a:p>
            <a:pPr marL="342900" indent="-342900" eaLnBrk="1" hangingPunct="1">
              <a:buClr>
                <a:srgbClr val="006600"/>
              </a:buClr>
              <a:buSzPct val="100000"/>
              <a:buFont typeface="Wingdings" pitchFamily="2" charset="2"/>
              <a:buChar char="ü"/>
              <a:tabLst>
                <a:tab pos="255588" algn="l"/>
                <a:tab pos="703263" algn="l"/>
                <a:tab pos="1152525" algn="l"/>
                <a:tab pos="1601788" algn="l"/>
                <a:tab pos="2051050" algn="l"/>
                <a:tab pos="2500313" algn="l"/>
                <a:tab pos="2949575" algn="l"/>
                <a:tab pos="3398838" algn="l"/>
                <a:tab pos="3848100" algn="l"/>
                <a:tab pos="4297363" algn="l"/>
                <a:tab pos="4746625" algn="l"/>
                <a:tab pos="5195888" algn="l"/>
                <a:tab pos="5645150" algn="l"/>
                <a:tab pos="6094413" algn="l"/>
                <a:tab pos="6543675" algn="l"/>
                <a:tab pos="6992938" algn="l"/>
                <a:tab pos="7442200" algn="l"/>
                <a:tab pos="7891463" algn="l"/>
                <a:tab pos="8340725" algn="l"/>
                <a:tab pos="8789988" algn="l"/>
                <a:tab pos="9239250" algn="l"/>
              </a:tabLst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Любое простое высказывание  может принимать значение 0 (ложь) или 1 (истина).</a:t>
            </a:r>
          </a:p>
          <a:p>
            <a:pPr marL="342900" indent="-342900" eaLnBrk="1" hangingPunct="1">
              <a:buClr>
                <a:srgbClr val="006600"/>
              </a:buClr>
              <a:buSzPct val="100000"/>
              <a:buFont typeface="Wingdings" pitchFamily="2" charset="2"/>
              <a:buChar char="ü"/>
              <a:tabLst>
                <a:tab pos="255588" algn="l"/>
                <a:tab pos="703263" algn="l"/>
                <a:tab pos="1152525" algn="l"/>
                <a:tab pos="1601788" algn="l"/>
                <a:tab pos="2051050" algn="l"/>
                <a:tab pos="2500313" algn="l"/>
                <a:tab pos="2949575" algn="l"/>
                <a:tab pos="3398838" algn="l"/>
                <a:tab pos="3848100" algn="l"/>
                <a:tab pos="4297363" algn="l"/>
                <a:tab pos="4746625" algn="l"/>
                <a:tab pos="5195888" algn="l"/>
                <a:tab pos="5645150" algn="l"/>
                <a:tab pos="6094413" algn="l"/>
                <a:tab pos="6543675" algn="l"/>
                <a:tab pos="6992938" algn="l"/>
                <a:tab pos="7442200" algn="l"/>
                <a:tab pos="7891463" algn="l"/>
                <a:tab pos="8340725" algn="l"/>
                <a:tab pos="8789988" algn="l"/>
                <a:tab pos="9239250" algn="l"/>
              </a:tabLst>
            </a:pPr>
            <a:endParaRPr lang="ru-RU" altLang="ru-RU" sz="24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  <a:p>
            <a:pPr marL="342900" indent="-342900" eaLnBrk="1" hangingPunct="1">
              <a:buClr>
                <a:srgbClr val="006600"/>
              </a:buClr>
              <a:buSzPct val="100000"/>
              <a:buFont typeface="Wingdings" pitchFamily="2" charset="2"/>
              <a:buChar char="ü"/>
              <a:tabLst>
                <a:tab pos="255588" algn="l"/>
                <a:tab pos="703263" algn="l"/>
                <a:tab pos="1152525" algn="l"/>
                <a:tab pos="1601788" algn="l"/>
                <a:tab pos="2051050" algn="l"/>
                <a:tab pos="2500313" algn="l"/>
                <a:tab pos="2949575" algn="l"/>
                <a:tab pos="3398838" algn="l"/>
                <a:tab pos="3848100" algn="l"/>
                <a:tab pos="4297363" algn="l"/>
                <a:tab pos="4746625" algn="l"/>
                <a:tab pos="5195888" algn="l"/>
                <a:tab pos="5645150" algn="l"/>
                <a:tab pos="6094413" algn="l"/>
                <a:tab pos="6543675" algn="l"/>
                <a:tab pos="6992938" algn="l"/>
                <a:tab pos="7442200" algn="l"/>
                <a:tab pos="7891463" algn="l"/>
                <a:tab pos="8340725" algn="l"/>
                <a:tab pos="8789988" algn="l"/>
                <a:tab pos="9239250" algn="l"/>
              </a:tabLst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Простое высказывание </a:t>
            </a: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называют </a:t>
            </a:r>
            <a:r>
              <a:rPr lang="ru-RU" altLang="ru-RU" sz="2400" b="1" i="1">
                <a:solidFill>
                  <a:schemeClr val="tx1"/>
                </a:solidFill>
                <a:latin typeface="Verdana" pitchFamily="34" charset="0"/>
                <a:cs typeface="Arial" charset="0"/>
              </a:rPr>
              <a:t>логическими переменными и </a:t>
            </a: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обозначают заглавной латинской буквой – А, В, С и т.д.</a:t>
            </a:r>
          </a:p>
          <a:p>
            <a:pPr marL="342900" indent="-342900" eaLnBrk="1" hangingPunct="1">
              <a:buClr>
                <a:srgbClr val="006600"/>
              </a:buClr>
              <a:buSzPct val="100000"/>
              <a:buFont typeface="Wingdings" pitchFamily="2" charset="2"/>
              <a:buChar char="ü"/>
              <a:tabLst>
                <a:tab pos="255588" algn="l"/>
                <a:tab pos="703263" algn="l"/>
                <a:tab pos="1152525" algn="l"/>
                <a:tab pos="1601788" algn="l"/>
                <a:tab pos="2051050" algn="l"/>
                <a:tab pos="2500313" algn="l"/>
                <a:tab pos="2949575" algn="l"/>
                <a:tab pos="3398838" algn="l"/>
                <a:tab pos="3848100" algn="l"/>
                <a:tab pos="4297363" algn="l"/>
                <a:tab pos="4746625" algn="l"/>
                <a:tab pos="5195888" algn="l"/>
                <a:tab pos="5645150" algn="l"/>
                <a:tab pos="6094413" algn="l"/>
                <a:tab pos="6543675" algn="l"/>
                <a:tab pos="6992938" algn="l"/>
                <a:tab pos="7442200" algn="l"/>
                <a:tab pos="7891463" algn="l"/>
                <a:tab pos="8340725" algn="l"/>
                <a:tab pos="8789988" algn="l"/>
                <a:tab pos="9239250" algn="l"/>
              </a:tabLst>
            </a:pPr>
            <a:endParaRPr lang="ru-RU" altLang="ru-RU" sz="24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5605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5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Простые и сложные высказывания</a:t>
            </a: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457200" y="1206500"/>
            <a:ext cx="8435975" cy="243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3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Высказывания могут быть </a:t>
            </a:r>
            <a:r>
              <a:rPr lang="ru-RU" altLang="ru-RU" sz="2300" b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простыми</a:t>
            </a:r>
            <a:r>
              <a:rPr lang="ru-RU" altLang="ru-RU" sz="23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 или </a:t>
            </a:r>
            <a:r>
              <a:rPr lang="ru-RU" altLang="ru-RU" sz="2300" b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сложными</a:t>
            </a:r>
            <a:r>
              <a:rPr lang="ru-RU" altLang="ru-RU" sz="2300" i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.</a:t>
            </a:r>
          </a:p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3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3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Сложные высказывания состоят из простых высказываний, соединенных </a:t>
            </a:r>
            <a:r>
              <a:rPr lang="ru-RU" altLang="ru-RU" sz="2300" b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логическими связками: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08300" y="3573463"/>
            <a:ext cx="3319463" cy="5048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200" b="1" dirty="0">
                <a:solidFill>
                  <a:srgbClr val="000066"/>
                </a:solidFill>
                <a:cs typeface="Lucida Sans Unicode" pitchFamily="34" charset="0"/>
              </a:rPr>
              <a:t>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97188" y="4294188"/>
            <a:ext cx="3319462" cy="5032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200" b="1" dirty="0">
                <a:solidFill>
                  <a:srgbClr val="000066"/>
                </a:solidFill>
                <a:cs typeface="Lucida Sans Unicode" pitchFamily="34" charset="0"/>
              </a:rPr>
              <a:t>или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05125" y="5013325"/>
            <a:ext cx="3319463" cy="5048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200" b="1" dirty="0">
                <a:solidFill>
                  <a:srgbClr val="000066"/>
                </a:solidFill>
                <a:cs typeface="Lucida Sans Unicode" pitchFamily="34" charset="0"/>
              </a:rPr>
              <a:t>Неверно, что…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05125" y="5662613"/>
            <a:ext cx="3319463" cy="5032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200" b="1" dirty="0">
                <a:solidFill>
                  <a:srgbClr val="000066"/>
                </a:solidFill>
                <a:cs typeface="Lucida Sans Unicode" pitchFamily="34" charset="0"/>
              </a:rPr>
              <a:t>Если…, то…</a:t>
            </a:r>
          </a:p>
        </p:txBody>
      </p:sp>
      <p:sp>
        <p:nvSpPr>
          <p:cNvPr id="27657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6"/>
          <p:cNvSpPr txBox="1">
            <a:spLocks noChangeArrowheads="1"/>
          </p:cNvSpPr>
          <p:nvPr/>
        </p:nvSpPr>
        <p:spPr bwMode="auto">
          <a:xfrm>
            <a:off x="395288" y="836613"/>
            <a:ext cx="8496300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В следующих высказываниях выделите простые высказывания, обозначив каждое из них буквой. Запишите</a:t>
            </a:r>
            <a:r>
              <a:rPr lang="en-US" altLang="ru-RU" sz="2400">
                <a:solidFill>
                  <a:schemeClr val="tx1"/>
                </a:solidFill>
                <a:cs typeface="Arial" charset="0"/>
              </a:rPr>
              <a:t> </a:t>
            </a: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с помощью букв и знаков логических операций каждое составное высказывание.</a:t>
            </a:r>
          </a:p>
          <a:p>
            <a:pPr indent="266700" eaLnBrk="1" hangingPunct="1"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1) Число 376 чётное и трёхзначное.</a:t>
            </a:r>
          </a:p>
          <a:p>
            <a:pPr indent="266700" algn="just" eaLnBrk="1" hangingPunct="1"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2) Зимой дети катаются на коньках или на лыжах.</a:t>
            </a:r>
          </a:p>
          <a:p>
            <a:pPr indent="266700" algn="just" eaLnBrk="1" hangingPunct="1"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3) Новый год мы встретим на даче или на Красной площади.</a:t>
            </a:r>
          </a:p>
          <a:p>
            <a:pPr indent="266700" algn="just" eaLnBrk="1" hangingPunct="1"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4) Неверно, что Солнце движется вокруг Земли.</a:t>
            </a:r>
          </a:p>
          <a:p>
            <a:pPr indent="266700" algn="just" eaLnBrk="1" hangingPunct="1"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5) Земля имеет форму шара, который из космоса кажется голубым.</a:t>
            </a:r>
          </a:p>
          <a:p>
            <a:pPr indent="266700" algn="just" eaLnBrk="1" hangingPunct="1"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cs typeface="Arial" charset="0"/>
              </a:rPr>
              <a:t>6) На уроке математики старшеклассники отвечали на вопросы учителя, а также писали самостоятельную работу.</a:t>
            </a:r>
          </a:p>
        </p:txBody>
      </p:sp>
      <p:sp>
        <p:nvSpPr>
          <p:cNvPr id="29699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Конъюнкция</a:t>
            </a: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611188" y="1268413"/>
            <a:ext cx="7848600" cy="1571625"/>
          </a:xfrm>
          <a:prstGeom prst="rect">
            <a:avLst/>
          </a:prstGeom>
          <a:noFill/>
          <a:ln w="12600">
            <a:solidFill>
              <a:srgbClr val="4F81BD"/>
            </a:solidFill>
            <a:miter lim="800000"/>
            <a:headEnd/>
            <a:tailEnd/>
          </a:ln>
          <a:effectLst>
            <a:outerShdw dist="107933" dir="2700000" algn="ctr" rotWithShape="0">
              <a:srgbClr val="EEECE1">
                <a:alpha val="50026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000080"/>
                </a:solidFill>
                <a:latin typeface="Verdana" pitchFamily="34" charset="0"/>
                <a:cs typeface="Arial" charset="0"/>
              </a:rPr>
              <a:t>Конъюнкция</a:t>
            </a:r>
            <a:r>
              <a:rPr lang="ru-RU" altLang="ru-RU" sz="2400" b="1">
                <a:solidFill>
                  <a:srgbClr val="000066"/>
                </a:solidFill>
                <a:latin typeface="Verdana" pitchFamily="34" charset="0"/>
                <a:cs typeface="Arial" charset="0"/>
              </a:rPr>
              <a:t> -</a:t>
            </a:r>
            <a:r>
              <a:rPr lang="ru-RU" altLang="ru-RU" sz="2400">
                <a:solidFill>
                  <a:srgbClr val="000066"/>
                </a:solidFill>
                <a:latin typeface="Verdana" pitchFamily="34" charset="0"/>
                <a:cs typeface="Arial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логическое умножение (союз </a:t>
            </a:r>
            <a:r>
              <a:rPr lang="ru-RU" altLang="ru-RU" sz="2400" u="sng">
                <a:solidFill>
                  <a:srgbClr val="000000"/>
                </a:solidFill>
                <a:latin typeface="Verdana" pitchFamily="34" charset="0"/>
                <a:cs typeface="Arial" charset="0"/>
              </a:rPr>
              <a:t>и</a:t>
            </a: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), при котором составное высказывание истинно тогда и только тогда, когда истинны все входящие в него простые высказывания. </a:t>
            </a:r>
          </a:p>
        </p:txBody>
      </p:sp>
      <p:graphicFrame>
        <p:nvGraphicFramePr>
          <p:cNvPr id="30725" name="Object 6"/>
          <p:cNvGraphicFramePr>
            <a:graphicFrameLocks noChangeAspect="1"/>
          </p:cNvGraphicFramePr>
          <p:nvPr/>
        </p:nvGraphicFramePr>
        <p:xfrm>
          <a:off x="4683125" y="3697288"/>
          <a:ext cx="968375" cy="379412"/>
        </p:xfrm>
        <a:graphic>
          <a:graphicData uri="http://schemas.openxmlformats.org/presentationml/2006/ole">
            <p:oleObj spid="_x0000_s30725" r:id="rId4" imgW="355255" imgH="164943" progId="Equation.3">
              <p:embed/>
            </p:oleObj>
          </a:graphicData>
        </a:graphic>
      </p:graphicFrame>
      <p:graphicFrame>
        <p:nvGraphicFramePr>
          <p:cNvPr id="30726" name="Object 7"/>
          <p:cNvGraphicFramePr>
            <a:graphicFrameLocks noChangeAspect="1"/>
          </p:cNvGraphicFramePr>
          <p:nvPr/>
        </p:nvGraphicFramePr>
        <p:xfrm>
          <a:off x="6100763" y="3573463"/>
          <a:ext cx="1025525" cy="460375"/>
        </p:xfrm>
        <a:graphic>
          <a:graphicData uri="http://schemas.openxmlformats.org/presentationml/2006/ole">
            <p:oleObj spid="_x0000_s30726" r:id="rId5" imgW="380813" imgH="203105" progId="Equation.3">
              <p:embed/>
            </p:oleObj>
          </a:graphicData>
        </a:graphic>
      </p:graphicFrame>
      <p:graphicFrame>
        <p:nvGraphicFramePr>
          <p:cNvPr id="30727" name="Object 10"/>
          <p:cNvGraphicFramePr>
            <a:graphicFrameLocks noChangeAspect="1"/>
          </p:cNvGraphicFramePr>
          <p:nvPr/>
        </p:nvGraphicFramePr>
        <p:xfrm>
          <a:off x="7732713" y="3554413"/>
          <a:ext cx="798512" cy="379412"/>
        </p:xfrm>
        <a:graphic>
          <a:graphicData uri="http://schemas.openxmlformats.org/presentationml/2006/ole">
            <p:oleObj spid="_x0000_s30727" r:id="rId6" imgW="291865" imgH="164975" progId="Equation.3">
              <p:embed/>
            </p:oleObj>
          </a:graphicData>
        </a:graphic>
      </p:graphicFrame>
      <p:graphicFrame>
        <p:nvGraphicFramePr>
          <p:cNvPr id="16396" name="Group 12"/>
          <p:cNvGraphicFramePr>
            <a:graphicFrameLocks noGrp="1"/>
          </p:cNvGraphicFramePr>
          <p:nvPr/>
        </p:nvGraphicFramePr>
        <p:xfrm>
          <a:off x="565150" y="3600450"/>
          <a:ext cx="3719513" cy="2674939"/>
        </p:xfrm>
        <a:graphic>
          <a:graphicData uri="http://schemas.openxmlformats.org/drawingml/2006/table">
            <a:tbl>
              <a:tblPr/>
              <a:tblGrid>
                <a:gridCol w="1238250"/>
                <a:gridCol w="1243013"/>
                <a:gridCol w="123825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В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Λ B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54" name="Text Box 66"/>
          <p:cNvSpPr txBox="1">
            <a:spLocks noChangeArrowheads="1"/>
          </p:cNvSpPr>
          <p:nvPr/>
        </p:nvSpPr>
        <p:spPr bwMode="auto">
          <a:xfrm>
            <a:off x="971550" y="3068638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Таблица истинности</a:t>
            </a:r>
          </a:p>
        </p:txBody>
      </p:sp>
      <p:sp>
        <p:nvSpPr>
          <p:cNvPr id="30755" name="Text Box 67"/>
          <p:cNvSpPr txBox="1">
            <a:spLocks noChangeArrowheads="1"/>
          </p:cNvSpPr>
          <p:nvPr/>
        </p:nvSpPr>
        <p:spPr bwMode="auto">
          <a:xfrm>
            <a:off x="5722938" y="3068638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Обозначение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897438" y="4292600"/>
            <a:ext cx="3922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 b="1" i="1">
                <a:solidFill>
                  <a:srgbClr val="003399"/>
                </a:solidFill>
                <a:latin typeface="Verdana" pitchFamily="34" charset="0"/>
              </a:rPr>
              <a:t>Графическое представление</a:t>
            </a:r>
          </a:p>
        </p:txBody>
      </p:sp>
      <p:pic>
        <p:nvPicPr>
          <p:cNvPr id="15" name="Picture 3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4679950"/>
            <a:ext cx="2808288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37"/>
          <p:cNvSpPr txBox="1">
            <a:spLocks noChangeArrowheads="1"/>
          </p:cNvSpPr>
          <p:nvPr/>
        </p:nvSpPr>
        <p:spPr bwMode="auto">
          <a:xfrm>
            <a:off x="5781675" y="5102225"/>
            <a:ext cx="365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400" b="1">
                <a:solidFill>
                  <a:schemeClr val="tx1"/>
                </a:solidFill>
              </a:rPr>
              <a:t>A</a:t>
            </a:r>
            <a:endParaRPr lang="ru-RU" altLang="ru-RU" sz="2400" b="1">
              <a:solidFill>
                <a:schemeClr val="tx1"/>
              </a:solidFill>
            </a:endParaRPr>
          </a:p>
        </p:txBody>
      </p:sp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7418388" y="5068888"/>
            <a:ext cx="36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400" b="1">
                <a:solidFill>
                  <a:schemeClr val="tx1"/>
                </a:solidFill>
              </a:rPr>
              <a:t>B</a:t>
            </a:r>
            <a:endParaRPr lang="ru-RU" altLang="ru-RU" sz="2400" b="1">
              <a:solidFill>
                <a:schemeClr val="tx1"/>
              </a:solidFill>
            </a:endParaRPr>
          </a:p>
        </p:txBody>
      </p:sp>
      <p:sp>
        <p:nvSpPr>
          <p:cNvPr id="18" name="Text Box 40"/>
          <p:cNvSpPr txBox="1">
            <a:spLocks noChangeArrowheads="1"/>
          </p:cNvSpPr>
          <p:nvPr/>
        </p:nvSpPr>
        <p:spPr bwMode="auto">
          <a:xfrm>
            <a:off x="6473825" y="5380038"/>
            <a:ext cx="7286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b="1">
                <a:solidFill>
                  <a:schemeClr val="tx1"/>
                </a:solidFill>
              </a:rPr>
              <a:t>А</a:t>
            </a:r>
            <a:r>
              <a:rPr lang="en-US" altLang="ru-RU" b="1">
                <a:solidFill>
                  <a:schemeClr val="tx1"/>
                </a:solidFill>
              </a:rPr>
              <a:t>&amp;</a:t>
            </a:r>
            <a:r>
              <a:rPr lang="ru-RU" altLang="ru-RU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30761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Дизъюнкция</a:t>
            </a:r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2" name="Text Box 5"/>
          <p:cNvSpPr txBox="1">
            <a:spLocks noChangeArrowheads="1"/>
          </p:cNvSpPr>
          <p:nvPr/>
        </p:nvSpPr>
        <p:spPr bwMode="auto">
          <a:xfrm>
            <a:off x="1079500" y="1439863"/>
            <a:ext cx="6840538" cy="1079500"/>
          </a:xfrm>
          <a:prstGeom prst="rect">
            <a:avLst/>
          </a:prstGeom>
          <a:noFill/>
          <a:ln w="12600">
            <a:solidFill>
              <a:srgbClr val="4F81BD"/>
            </a:solidFill>
            <a:miter lim="800000"/>
            <a:headEnd/>
            <a:tailEnd/>
          </a:ln>
          <a:effectLst>
            <a:outerShdw dist="107933" dir="2700000" algn="ctr" rotWithShape="0">
              <a:srgbClr val="EEECE1">
                <a:alpha val="50026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000080"/>
                </a:solidFill>
                <a:latin typeface="Comic Sans MS" pitchFamily="66" charset="0"/>
                <a:cs typeface="Arial" charset="0"/>
              </a:rPr>
              <a:t>Дизъюнкция</a:t>
            </a:r>
            <a:r>
              <a:rPr lang="ru-RU" altLang="ru-RU" sz="2000" b="1">
                <a:solidFill>
                  <a:srgbClr val="000066"/>
                </a:solidFill>
                <a:cs typeface="Arial" charset="0"/>
              </a:rPr>
              <a:t> - </a:t>
            </a:r>
            <a:r>
              <a:rPr lang="ru-RU" altLang="ru-RU" sz="2000">
                <a:solidFill>
                  <a:srgbClr val="000000"/>
                </a:solidFill>
                <a:cs typeface="Arial" charset="0"/>
              </a:rPr>
              <a:t>логическое сложение (союз </a:t>
            </a:r>
            <a:r>
              <a:rPr lang="ru-RU" altLang="ru-RU" sz="2000" u="sng">
                <a:solidFill>
                  <a:srgbClr val="000000"/>
                </a:solidFill>
                <a:cs typeface="Arial" charset="0"/>
              </a:rPr>
              <a:t>или</a:t>
            </a:r>
            <a:r>
              <a:rPr lang="ru-RU" altLang="ru-RU" sz="2000">
                <a:solidFill>
                  <a:srgbClr val="000000"/>
                </a:solidFill>
                <a:cs typeface="Arial" charset="0"/>
              </a:rPr>
              <a:t>), при котором составное высказывание ложно тогда, когда ложны все входящие в него простые высказывания.</a:t>
            </a:r>
          </a:p>
        </p:txBody>
      </p:sp>
      <p:graphicFrame>
        <p:nvGraphicFramePr>
          <p:cNvPr id="17414" name="Group 6"/>
          <p:cNvGraphicFramePr>
            <a:graphicFrameLocks noGrp="1"/>
          </p:cNvGraphicFramePr>
          <p:nvPr/>
        </p:nvGraphicFramePr>
        <p:xfrm>
          <a:off x="425450" y="3779838"/>
          <a:ext cx="3719513" cy="2492376"/>
        </p:xfrm>
        <a:graphic>
          <a:graphicData uri="http://schemas.openxmlformats.org/drawingml/2006/table">
            <a:tbl>
              <a:tblPr/>
              <a:tblGrid>
                <a:gridCol w="1238250"/>
                <a:gridCol w="1243013"/>
                <a:gridCol w="1238250"/>
              </a:tblGrid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В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 V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 B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99" name="Text Box 60"/>
          <p:cNvSpPr txBox="1">
            <a:spLocks noChangeArrowheads="1"/>
          </p:cNvSpPr>
          <p:nvPr/>
        </p:nvSpPr>
        <p:spPr bwMode="auto">
          <a:xfrm>
            <a:off x="1079500" y="2852738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cs typeface="Arial" charset="0"/>
              </a:rPr>
              <a:t>Таблица истинности</a:t>
            </a:r>
          </a:p>
        </p:txBody>
      </p:sp>
      <p:graphicFrame>
        <p:nvGraphicFramePr>
          <p:cNvPr id="32800" name="Object 61"/>
          <p:cNvGraphicFramePr>
            <a:graphicFrameLocks noChangeAspect="1"/>
          </p:cNvGraphicFramePr>
          <p:nvPr/>
        </p:nvGraphicFramePr>
        <p:xfrm>
          <a:off x="5095875" y="3357563"/>
          <a:ext cx="968375" cy="404812"/>
        </p:xfrm>
        <a:graphic>
          <a:graphicData uri="http://schemas.openxmlformats.org/presentationml/2006/ole">
            <p:oleObj spid="_x0000_s32800" r:id="rId4" imgW="355255" imgH="164943" progId="Equation.3">
              <p:embed/>
            </p:oleObj>
          </a:graphicData>
        </a:graphic>
      </p:graphicFrame>
      <p:graphicFrame>
        <p:nvGraphicFramePr>
          <p:cNvPr id="32801" name="Object 62"/>
          <p:cNvGraphicFramePr>
            <a:graphicFrameLocks noChangeAspect="1"/>
          </p:cNvGraphicFramePr>
          <p:nvPr/>
        </p:nvGraphicFramePr>
        <p:xfrm>
          <a:off x="6416675" y="3357563"/>
          <a:ext cx="968375" cy="438150"/>
        </p:xfrm>
        <a:graphic>
          <a:graphicData uri="http://schemas.openxmlformats.org/presentationml/2006/ole">
            <p:oleObj spid="_x0000_s32801" r:id="rId5" imgW="355203" imgH="177594" progId="Equation.3">
              <p:embed/>
            </p:oleObj>
          </a:graphicData>
        </a:graphic>
      </p:graphicFrame>
      <p:graphicFrame>
        <p:nvGraphicFramePr>
          <p:cNvPr id="32802" name="Object 63"/>
          <p:cNvGraphicFramePr>
            <a:graphicFrameLocks noChangeAspect="1"/>
          </p:cNvGraphicFramePr>
          <p:nvPr/>
        </p:nvGraphicFramePr>
        <p:xfrm>
          <a:off x="7732713" y="3357563"/>
          <a:ext cx="798512" cy="500062"/>
        </p:xfrm>
        <a:graphic>
          <a:graphicData uri="http://schemas.openxmlformats.org/presentationml/2006/ole">
            <p:oleObj spid="_x0000_s32802" r:id="rId6" imgW="291918" imgH="203082" progId="Equation.3">
              <p:embed/>
            </p:oleObj>
          </a:graphicData>
        </a:graphic>
      </p:graphicFrame>
      <p:sp>
        <p:nvSpPr>
          <p:cNvPr id="32803" name="Text Box 67"/>
          <p:cNvSpPr txBox="1">
            <a:spLocks noChangeArrowheads="1"/>
          </p:cNvSpPr>
          <p:nvPr/>
        </p:nvSpPr>
        <p:spPr bwMode="auto">
          <a:xfrm>
            <a:off x="5580063" y="2852738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cs typeface="Arial" charset="0"/>
              </a:rPr>
              <a:t>Обозначение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572000" y="4076700"/>
            <a:ext cx="3960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>
                <a:solidFill>
                  <a:schemeClr val="tx1"/>
                </a:solidFill>
                <a:cs typeface="Arial" charset="0"/>
              </a:rPr>
              <a:t>Графическое представление</a:t>
            </a:r>
          </a:p>
        </p:txBody>
      </p:sp>
      <p:pic>
        <p:nvPicPr>
          <p:cNvPr id="12" name="Picture 3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3688" y="4470400"/>
            <a:ext cx="2951162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5767388" y="4970463"/>
            <a:ext cx="34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400" b="1">
                <a:solidFill>
                  <a:schemeClr val="tx1"/>
                </a:solidFill>
              </a:rPr>
              <a:t>A</a:t>
            </a:r>
            <a:endParaRPr lang="ru-RU" altLang="ru-RU" sz="2400" b="1">
              <a:solidFill>
                <a:schemeClr val="tx1"/>
              </a:solidFill>
            </a:endParaRP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7451725" y="4970463"/>
            <a:ext cx="3476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400" b="1">
                <a:solidFill>
                  <a:schemeClr val="tx1"/>
                </a:solidFill>
              </a:rPr>
              <a:t>B</a:t>
            </a:r>
            <a:endParaRPr lang="ru-RU" altLang="ru-RU" sz="2400" b="1">
              <a:solidFill>
                <a:schemeClr val="tx1"/>
              </a:solidFill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72225" y="5229225"/>
            <a:ext cx="107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altLang="ru-RU" sz="2400" b="1">
                <a:solidFill>
                  <a:schemeClr val="tx1"/>
                </a:solidFill>
              </a:rPr>
              <a:t>А</a:t>
            </a:r>
            <a:r>
              <a:rPr lang="en-US" altLang="ru-RU" sz="2400" b="1">
                <a:solidFill>
                  <a:schemeClr val="tx1"/>
                </a:solidFill>
              </a:rPr>
              <a:t>V</a:t>
            </a:r>
            <a:r>
              <a:rPr lang="ru-RU" altLang="ru-RU" sz="2400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32809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Отрицание</a:t>
            </a:r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1079500" y="1439863"/>
            <a:ext cx="6840538" cy="765175"/>
          </a:xfrm>
          <a:prstGeom prst="rect">
            <a:avLst/>
          </a:prstGeom>
          <a:noFill/>
          <a:ln w="12600">
            <a:solidFill>
              <a:srgbClr val="4F81BD"/>
            </a:solidFill>
            <a:miter lim="800000"/>
            <a:headEnd/>
            <a:tailEnd/>
          </a:ln>
          <a:effectLst>
            <a:outerShdw dist="107933" dir="2700000" algn="ctr" rotWithShape="0">
              <a:srgbClr val="EEECE1">
                <a:alpha val="50026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000080"/>
                </a:solidFill>
                <a:latin typeface="Comic Sans MS" pitchFamily="66" charset="0"/>
                <a:cs typeface="Arial" charset="0"/>
              </a:rPr>
              <a:t>Инверсия-</a:t>
            </a:r>
            <a:r>
              <a:rPr lang="ru-RU" altLang="ru-RU" sz="2000" b="1">
                <a:solidFill>
                  <a:srgbClr val="000066"/>
                </a:solidFill>
                <a:cs typeface="Arial" charset="0"/>
              </a:rPr>
              <a:t> </a:t>
            </a:r>
            <a:r>
              <a:rPr lang="ru-RU" altLang="ru-RU" sz="2000" b="1">
                <a:solidFill>
                  <a:srgbClr val="000000"/>
                </a:solidFill>
                <a:cs typeface="Arial" charset="0"/>
              </a:rPr>
              <a:t>(отрицание) делает истинное высказывание ложным, а ложное истинным.</a:t>
            </a:r>
          </a:p>
        </p:txBody>
      </p:sp>
      <p:graphicFrame>
        <p:nvGraphicFramePr>
          <p:cNvPr id="18438" name="Group 6"/>
          <p:cNvGraphicFramePr>
            <a:graphicFrameLocks noGrp="1"/>
          </p:cNvGraphicFramePr>
          <p:nvPr/>
        </p:nvGraphicFramePr>
        <p:xfrm>
          <a:off x="569913" y="3527425"/>
          <a:ext cx="2481262" cy="1495425"/>
        </p:xfrm>
        <a:graphic>
          <a:graphicData uri="http://schemas.openxmlformats.org/drawingml/2006/table">
            <a:tbl>
              <a:tblPr/>
              <a:tblGrid>
                <a:gridCol w="1241425"/>
                <a:gridCol w="1239837"/>
              </a:tblGrid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35" name="Text Box 44"/>
          <p:cNvSpPr txBox="1">
            <a:spLocks noChangeArrowheads="1"/>
          </p:cNvSpPr>
          <p:nvPr/>
        </p:nvSpPr>
        <p:spPr bwMode="auto">
          <a:xfrm>
            <a:off x="496888" y="2747963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cs typeface="Arial" charset="0"/>
              </a:rPr>
              <a:t>Таблица истинности</a:t>
            </a:r>
          </a:p>
        </p:txBody>
      </p:sp>
      <p:sp>
        <p:nvSpPr>
          <p:cNvPr id="34836" name="Text Box 45"/>
          <p:cNvSpPr txBox="1">
            <a:spLocks noChangeArrowheads="1"/>
          </p:cNvSpPr>
          <p:nvPr/>
        </p:nvSpPr>
        <p:spPr bwMode="auto">
          <a:xfrm>
            <a:off x="5048250" y="2565400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cs typeface="Arial" charset="0"/>
              </a:rPr>
              <a:t>Обозначение</a:t>
            </a:r>
          </a:p>
        </p:txBody>
      </p:sp>
      <p:sp>
        <p:nvSpPr>
          <p:cNvPr id="34837" name="Line 46"/>
          <p:cNvSpPr>
            <a:spLocks noChangeShapeType="1"/>
          </p:cNvSpPr>
          <p:nvPr/>
        </p:nvSpPr>
        <p:spPr bwMode="auto">
          <a:xfrm>
            <a:off x="2232025" y="3600450"/>
            <a:ext cx="360363" cy="1588"/>
          </a:xfrm>
          <a:prstGeom prst="line">
            <a:avLst/>
          </a:prstGeom>
          <a:noFill/>
          <a:ln w="360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34838" name="Object 47"/>
          <p:cNvGraphicFramePr>
            <a:graphicFrameLocks noChangeAspect="1"/>
          </p:cNvGraphicFramePr>
          <p:nvPr/>
        </p:nvGraphicFramePr>
        <p:xfrm>
          <a:off x="4572000" y="3097213"/>
          <a:ext cx="476250" cy="569912"/>
        </p:xfrm>
        <a:graphic>
          <a:graphicData uri="http://schemas.openxmlformats.org/presentationml/2006/ole">
            <p:oleObj spid="_x0000_s34838" r:id="rId4" imgW="139585" imgH="164975" progId="Equation.3">
              <p:embed/>
            </p:oleObj>
          </a:graphicData>
        </a:graphic>
      </p:graphicFrame>
      <p:graphicFrame>
        <p:nvGraphicFramePr>
          <p:cNvPr id="34839" name="Object 48"/>
          <p:cNvGraphicFramePr>
            <a:graphicFrameLocks noChangeAspect="1"/>
          </p:cNvGraphicFramePr>
          <p:nvPr/>
        </p:nvGraphicFramePr>
        <p:xfrm>
          <a:off x="5897563" y="3181350"/>
          <a:ext cx="690562" cy="427038"/>
        </p:xfrm>
        <a:graphic>
          <a:graphicData uri="http://schemas.openxmlformats.org/presentationml/2006/ole">
            <p:oleObj spid="_x0000_s34839" r:id="rId5" imgW="228593" imgH="139690" progId="Equation.3">
              <p:embed/>
            </p:oleObj>
          </a:graphicData>
        </a:graphic>
      </p:graphicFrame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4468813" y="4222750"/>
            <a:ext cx="3416300" cy="19431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779838" y="3716338"/>
            <a:ext cx="44656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>
                <a:solidFill>
                  <a:schemeClr val="tx1"/>
                </a:solidFill>
                <a:cs typeface="Arial" charset="0"/>
              </a:rPr>
              <a:t>Графическое представление</a:t>
            </a:r>
          </a:p>
        </p:txBody>
      </p:sp>
      <p:sp>
        <p:nvSpPr>
          <p:cNvPr id="16" name="Oval 26"/>
          <p:cNvSpPr>
            <a:spLocks noChangeArrowheads="1"/>
          </p:cNvSpPr>
          <p:nvPr/>
        </p:nvSpPr>
        <p:spPr bwMode="auto">
          <a:xfrm>
            <a:off x="5548313" y="4438650"/>
            <a:ext cx="1546225" cy="15525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6196013" y="5014913"/>
            <a:ext cx="3857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A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4756150" y="5302250"/>
            <a:ext cx="3857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400" b="1">
                <a:solidFill>
                  <a:schemeClr val="tx1"/>
                </a:solidFill>
              </a:rPr>
              <a:t>Ā</a:t>
            </a:r>
            <a:endParaRPr lang="ru-RU" altLang="ru-RU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Импликация</a:t>
            </a:r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1079500" y="1439863"/>
            <a:ext cx="6840538" cy="1633537"/>
          </a:xfrm>
          <a:prstGeom prst="rect">
            <a:avLst/>
          </a:prstGeom>
          <a:noFill/>
          <a:ln w="12600">
            <a:solidFill>
              <a:srgbClr val="4F81BD"/>
            </a:solidFill>
            <a:miter lim="800000"/>
            <a:headEnd/>
            <a:tailEnd/>
          </a:ln>
          <a:effectLst>
            <a:outerShdw dist="107933" dir="2700000" algn="ctr" rotWithShape="0">
              <a:srgbClr val="EEECE1">
                <a:alpha val="50026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>
                <a:solidFill>
                  <a:srgbClr val="000080"/>
                </a:solidFill>
                <a:latin typeface="Comic Sans MS" pitchFamily="66" charset="0"/>
                <a:cs typeface="Arial" charset="0"/>
              </a:rPr>
              <a:t>Импликация</a:t>
            </a:r>
            <a:r>
              <a:rPr lang="ru-RU" altLang="ru-RU" sz="2400" b="1">
                <a:solidFill>
                  <a:srgbClr val="000066"/>
                </a:solidFill>
                <a:cs typeface="Arial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- </a:t>
            </a:r>
            <a:r>
              <a:rPr lang="ru-RU" altLang="ru-RU" sz="2400" b="1">
                <a:solidFill>
                  <a:srgbClr val="000000"/>
                </a:solidFill>
                <a:cs typeface="Arial" charset="0"/>
              </a:rPr>
              <a:t>(логическое следование  - если…, то…).  Ложно тогда и только тогда, когда из истинного высказывания следует ложное.</a:t>
            </a:r>
          </a:p>
        </p:txBody>
      </p:sp>
      <p:graphicFrame>
        <p:nvGraphicFramePr>
          <p:cNvPr id="19462" name="Group 6"/>
          <p:cNvGraphicFramePr>
            <a:graphicFrameLocks noGrp="1"/>
          </p:cNvGraphicFramePr>
          <p:nvPr/>
        </p:nvGraphicFramePr>
        <p:xfrm>
          <a:off x="2868613" y="3889375"/>
          <a:ext cx="3719513" cy="2492376"/>
        </p:xfrm>
        <a:graphic>
          <a:graphicData uri="http://schemas.openxmlformats.org/drawingml/2006/table">
            <a:tbl>
              <a:tblPr/>
              <a:tblGrid>
                <a:gridCol w="1238250"/>
                <a:gridCol w="1243013"/>
                <a:gridCol w="1238250"/>
              </a:tblGrid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В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А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→ B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Gothic" pitchFamily="49" charset="-128"/>
                      </a:endParaRP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Gothic" pitchFamily="49" charset="-128"/>
                      </a:endParaRP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Gothic" pitchFamily="49" charset="-128"/>
                      </a:endParaRP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Gothic" pitchFamily="49" charset="-128"/>
                      </a:endParaRPr>
                    </a:p>
                  </a:txBody>
                  <a:tcPr marT="10281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95" name="Text Box 60"/>
          <p:cNvSpPr txBox="1">
            <a:spLocks noChangeArrowheads="1"/>
          </p:cNvSpPr>
          <p:nvPr/>
        </p:nvSpPr>
        <p:spPr bwMode="auto">
          <a:xfrm>
            <a:off x="3365500" y="3357563"/>
            <a:ext cx="287972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cs typeface="Arial" charset="0"/>
              </a:rPr>
              <a:t>Таблица истинности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757238" y="1731963"/>
            <a:ext cx="8135937" cy="3541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i="1">
                <a:solidFill>
                  <a:srgbClr val="000000"/>
                </a:solidFill>
                <a:cs typeface="Arial" charset="0"/>
              </a:rPr>
              <a:t>Даны два простых высказывания: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000000"/>
                </a:solidFill>
                <a:cs typeface="Arial" charset="0"/>
              </a:rPr>
              <a:t>А = {2 • 2 = 4}, 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000000"/>
                </a:solidFill>
                <a:cs typeface="Arial" charset="0"/>
              </a:rPr>
              <a:t>В = {2 • 2 = 5}.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800">
              <a:solidFill>
                <a:srgbClr val="000000"/>
              </a:solidFill>
              <a:cs typeface="Arial" charset="0"/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i="1">
                <a:solidFill>
                  <a:srgbClr val="000000"/>
                </a:solidFill>
                <a:cs typeface="Arial" charset="0"/>
              </a:rPr>
              <a:t>Какие из высказываний истинны: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000000"/>
                </a:solidFill>
                <a:cs typeface="Arial" charset="0"/>
              </a:rPr>
              <a:t>а)  А;     б) В;     в)   </a:t>
            </a:r>
            <a:r>
              <a:rPr lang="en-US" altLang="ru-RU" sz="2800">
                <a:solidFill>
                  <a:srgbClr val="000000"/>
                </a:solidFill>
                <a:cs typeface="Arial" charset="0"/>
              </a:rPr>
              <a:t>A </a:t>
            </a:r>
            <a:r>
              <a:rPr lang="ru-RU" altLang="ru-RU" sz="2800">
                <a:solidFill>
                  <a:srgbClr val="000000"/>
                </a:solidFill>
                <a:cs typeface="Arial" charset="0"/>
              </a:rPr>
              <a:t>^ В;     г) A v B ;    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000000"/>
                </a:solidFill>
                <a:cs typeface="Arial" charset="0"/>
              </a:rPr>
              <a:t>д) ¬</a:t>
            </a:r>
            <a:r>
              <a:rPr lang="en-US" altLang="ru-RU" sz="2800">
                <a:solidFill>
                  <a:srgbClr val="000000"/>
                </a:solidFill>
                <a:cs typeface="Arial" charset="0"/>
              </a:rPr>
              <a:t>A</a:t>
            </a:r>
            <a:r>
              <a:rPr lang="ru-RU" altLang="ru-RU" sz="2800">
                <a:solidFill>
                  <a:srgbClr val="000000"/>
                </a:solidFill>
                <a:cs typeface="Arial" charset="0"/>
              </a:rPr>
              <a:t>;      ж) А ^ ¬В?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Задание</a:t>
            </a:r>
          </a:p>
        </p:txBody>
      </p:sp>
      <p:sp>
        <p:nvSpPr>
          <p:cNvPr id="38916" name="Line 5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17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Задания</a:t>
            </a:r>
          </a:p>
        </p:txBody>
      </p:sp>
      <p:sp>
        <p:nvSpPr>
          <p:cNvPr id="40963" name="Line 5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64" name="TextBox 1"/>
          <p:cNvSpPr txBox="1">
            <a:spLocks noChangeArrowheads="1"/>
          </p:cNvSpPr>
          <p:nvPr/>
        </p:nvSpPr>
        <p:spPr bwMode="auto">
          <a:xfrm>
            <a:off x="687388" y="1393825"/>
            <a:ext cx="37385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 = «Сейчас нет дождя»</a:t>
            </a:r>
            <a:endParaRPr lang="en-US" altLang="ru-RU" sz="240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= «Форточка закрыта»</a:t>
            </a:r>
          </a:p>
        </p:txBody>
      </p:sp>
      <p:sp>
        <p:nvSpPr>
          <p:cNvPr id="40965" name="TextBox 2"/>
          <p:cNvSpPr txBox="1">
            <a:spLocks noChangeArrowheads="1"/>
          </p:cNvSpPr>
          <p:nvPr/>
        </p:nvSpPr>
        <p:spPr bwMode="auto">
          <a:xfrm>
            <a:off x="714375" y="2349500"/>
            <a:ext cx="5513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>
                <a:solidFill>
                  <a:schemeClr val="tx1"/>
                </a:solidFill>
                <a:latin typeface="Verdana" pitchFamily="34" charset="0"/>
              </a:rPr>
              <a:t>Составить сложные высказывания</a:t>
            </a:r>
          </a:p>
        </p:txBody>
      </p:sp>
      <p:sp>
        <p:nvSpPr>
          <p:cNvPr id="40966" name="TextBox 3"/>
          <p:cNvSpPr txBox="1">
            <a:spLocks noChangeArrowheads="1"/>
          </p:cNvSpPr>
          <p:nvPr/>
        </p:nvSpPr>
        <p:spPr bwMode="auto">
          <a:xfrm>
            <a:off x="5724525" y="1136650"/>
            <a:ext cx="105092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 </a:t>
            </a:r>
            <a:r>
              <a:rPr lang="el-GR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Λ</a:t>
            </a: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B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 V B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 V B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 </a:t>
            </a:r>
            <a:r>
              <a:rPr lang="el-GR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Λ</a:t>
            </a: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B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ru-RU" sz="280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 V B</a:t>
            </a:r>
          </a:p>
        </p:txBody>
      </p:sp>
      <p:cxnSp>
        <p:nvCxnSpPr>
          <p:cNvPr id="40967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5797550" y="2360613"/>
            <a:ext cx="215900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0968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6445250" y="2936875"/>
            <a:ext cx="215900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0969" name="Прямая соединительная линия 14"/>
          <p:cNvCxnSpPr>
            <a:cxnSpLocks noChangeShapeType="1"/>
          </p:cNvCxnSpPr>
          <p:nvPr/>
        </p:nvCxnSpPr>
        <p:spPr bwMode="auto">
          <a:xfrm>
            <a:off x="5797550" y="3513138"/>
            <a:ext cx="215900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0970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5797550" y="3441700"/>
            <a:ext cx="920750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</p:spPr>
      </p:cxnSp>
      <p:pic>
        <p:nvPicPr>
          <p:cNvPr id="12" name="Picture 1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5229225"/>
            <a:ext cx="68214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38"/>
          <p:cNvSpPr txBox="1">
            <a:spLocks noChangeArrowheads="1"/>
          </p:cNvSpPr>
          <p:nvPr/>
        </p:nvSpPr>
        <p:spPr bwMode="auto">
          <a:xfrm>
            <a:off x="430213" y="4213225"/>
            <a:ext cx="78565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492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0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Пусть А = «Ане нравятся уроки математики», а В = «Ане нравятся уроки химии». Выразите следующие формулы на обычном языке: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Построение таблиц истинности</a:t>
            </a:r>
          </a:p>
        </p:txBody>
      </p:sp>
      <p:sp>
        <p:nvSpPr>
          <p:cNvPr id="43011" name="Line 5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2" name="TextBox 1"/>
          <p:cNvSpPr txBox="1">
            <a:spLocks noChangeArrowheads="1"/>
          </p:cNvSpPr>
          <p:nvPr/>
        </p:nvSpPr>
        <p:spPr bwMode="auto">
          <a:xfrm>
            <a:off x="541338" y="1328738"/>
            <a:ext cx="8145462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подсчитать </a:t>
            </a:r>
            <a:r>
              <a:rPr lang="ru-RU" altLang="ru-RU" sz="1900" b="1" i="1">
                <a:solidFill>
                  <a:schemeClr val="tx1"/>
                </a:solidFill>
                <a:latin typeface="Verdana" pitchFamily="34" charset="0"/>
                <a:cs typeface="Arial" charset="0"/>
              </a:rPr>
              <a:t>n</a:t>
            </a: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 - число переменных в выражении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подсчитать общее число логических операций в выражении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установить последовательность выполнения логических операций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определить число столбцов в таблице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заполнить шапку таблицы, включив в неё переменные и операции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определить число строк в таблице без шапки: </a:t>
            </a:r>
            <a:r>
              <a:rPr lang="ru-RU" altLang="ru-RU" sz="1900" b="1" i="1">
                <a:solidFill>
                  <a:schemeClr val="tx1"/>
                </a:solidFill>
                <a:latin typeface="Verdana" pitchFamily="34" charset="0"/>
                <a:cs typeface="Arial" charset="0"/>
              </a:rPr>
              <a:t>m</a:t>
            </a: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 =2</a:t>
            </a:r>
            <a:r>
              <a:rPr lang="ru-RU" altLang="ru-RU" sz="1900" b="1" i="1" baseline="30000">
                <a:solidFill>
                  <a:schemeClr val="tx1"/>
                </a:solidFill>
                <a:latin typeface="Verdana" pitchFamily="34" charset="0"/>
                <a:cs typeface="Arial" charset="0"/>
              </a:rPr>
              <a:t>n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выписать наборы входных переменных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</a:pPr>
            <a:r>
              <a:rPr lang="ru-RU" altLang="ru-RU" sz="19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провести заполнение таблицы по столбцам, выполняя логические операции в соответствии с установленной последовательностью</a:t>
            </a:r>
            <a:endParaRPr lang="ru-RU" altLang="ru-RU">
              <a:cs typeface="Arial" charset="0"/>
            </a:endParaRPr>
          </a:p>
        </p:txBody>
      </p:sp>
      <p:sp>
        <p:nvSpPr>
          <p:cNvPr id="43013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Логика</a:t>
            </a:r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65150" y="1416050"/>
            <a:ext cx="8183563" cy="194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>
                <a:solidFill>
                  <a:srgbClr val="000000"/>
                </a:solidFill>
                <a:latin typeface="Verdana" pitchFamily="34" charset="0"/>
              </a:rPr>
              <a:t>Способность к развитому </a:t>
            </a:r>
            <a:r>
              <a:rPr lang="ru-RU" sz="2400" b="1" i="1" dirty="0">
                <a:solidFill>
                  <a:srgbClr val="000000"/>
                </a:solidFill>
                <a:latin typeface="Verdana" pitchFamily="34" charset="0"/>
              </a:rPr>
              <a:t>абстрактному мышлению</a:t>
            </a:r>
            <a:r>
              <a:rPr lang="ru-RU" sz="2400" dirty="0">
                <a:solidFill>
                  <a:srgbClr val="000000"/>
                </a:solidFill>
                <a:latin typeface="Verdana" pitchFamily="34" charset="0"/>
              </a:rPr>
              <a:t>, которая, формируется </a:t>
            </a:r>
            <a:r>
              <a:rPr lang="ru-RU" sz="2400" b="1" i="1" dirty="0">
                <a:solidFill>
                  <a:srgbClr val="000000"/>
                </a:solidFill>
                <a:latin typeface="Verdana" pitchFamily="34" charset="0"/>
              </a:rPr>
              <a:t>логикой</a:t>
            </a:r>
            <a:r>
              <a:rPr lang="ru-RU" sz="2400" dirty="0">
                <a:solidFill>
                  <a:srgbClr val="000000"/>
                </a:solidFill>
                <a:latin typeface="Verdana" pitchFamily="34" charset="0"/>
              </a:rPr>
              <a:t>, и есть то, что отделяет нас от животных. Термин “</a:t>
            </a:r>
            <a:r>
              <a:rPr lang="ru-RU" sz="2400" b="1" dirty="0">
                <a:solidFill>
                  <a:srgbClr val="000000"/>
                </a:solidFill>
                <a:latin typeface="Verdana" pitchFamily="34" charset="0"/>
              </a:rPr>
              <a:t>логика</a:t>
            </a:r>
            <a:r>
              <a:rPr lang="ru-RU" sz="2400" dirty="0">
                <a:solidFill>
                  <a:srgbClr val="000000"/>
                </a:solidFill>
                <a:latin typeface="Verdana" pitchFamily="34" charset="0"/>
              </a:rPr>
              <a:t>” происходит от греческого слова </a:t>
            </a:r>
            <a:r>
              <a:rPr lang="ru-RU" sz="2400" b="1" dirty="0" err="1">
                <a:solidFill>
                  <a:srgbClr val="000000"/>
                </a:solidFill>
                <a:latin typeface="Verdana" pitchFamily="34" charset="0"/>
              </a:rPr>
              <a:t>logos</a:t>
            </a:r>
            <a:r>
              <a:rPr lang="ru-RU" sz="2400" dirty="0">
                <a:solidFill>
                  <a:srgbClr val="000000"/>
                </a:solidFill>
                <a:latin typeface="Verdana" pitchFamily="34" charset="0"/>
              </a:rPr>
              <a:t> – то есть “мысль”, “разум”, “слово”.</a:t>
            </a:r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812800" y="3860800"/>
            <a:ext cx="7575550" cy="1800225"/>
          </a:xfrm>
          <a:prstGeom prst="roundRect">
            <a:avLst>
              <a:gd name="adj" fmla="val 16667"/>
            </a:avLst>
          </a:prstGeom>
          <a:noFill/>
          <a:ln w="25560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eaLnBrk="1" hangingPunct="1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400" b="1" dirty="0">
                <a:solidFill>
                  <a:srgbClr val="003399"/>
                </a:solidFill>
                <a:latin typeface="Verdana" pitchFamily="34" charset="0"/>
                <a:cs typeface="Arial" charset="0"/>
              </a:rPr>
              <a:t>Логика </a:t>
            </a:r>
            <a:r>
              <a:rPr lang="ru-RU" altLang="ru-RU" sz="2400" dirty="0">
                <a:solidFill>
                  <a:srgbClr val="000066"/>
                </a:solidFill>
                <a:latin typeface="Verdana" pitchFamily="34" charset="0"/>
                <a:cs typeface="Arial" charset="0"/>
              </a:rPr>
              <a:t>– </a:t>
            </a:r>
            <a:r>
              <a:rPr lang="ru-RU" altLang="ru-RU" sz="24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это наука о формах и способах мышления. Основными формами мышления являются понятие, высказывание и умозаключение.</a:t>
            </a:r>
            <a:r>
              <a:rPr lang="ru-RU" alt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  <a:t>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Решение задач</a:t>
            </a: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0485" name="Group 5"/>
          <p:cNvGraphicFramePr>
            <a:graphicFrameLocks noGrp="1"/>
          </p:cNvGraphicFramePr>
          <p:nvPr/>
        </p:nvGraphicFramePr>
        <p:xfrm>
          <a:off x="1149350" y="2735263"/>
          <a:ext cx="6775450" cy="2989264"/>
        </p:xfrm>
        <a:graphic>
          <a:graphicData uri="http://schemas.openxmlformats.org/drawingml/2006/table">
            <a:tbl>
              <a:tblPr/>
              <a:tblGrid>
                <a:gridCol w="1006475"/>
                <a:gridCol w="1006475"/>
                <a:gridCol w="1868488"/>
                <a:gridCol w="1908175"/>
                <a:gridCol w="985837"/>
              </a:tblGrid>
              <a:tr h="5984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8" name="Text Box 91"/>
          <p:cNvSpPr txBox="1">
            <a:spLocks noChangeArrowheads="1"/>
          </p:cNvSpPr>
          <p:nvPr/>
        </p:nvSpPr>
        <p:spPr bwMode="auto">
          <a:xfrm>
            <a:off x="755650" y="1268413"/>
            <a:ext cx="7699375" cy="512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Составить таблицу истинности для формулы</a:t>
            </a:r>
            <a:endParaRPr lang="en-US" altLang="ru-RU" sz="24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0575" name="AutoShape 95"/>
          <p:cNvSpPr>
            <a:spLocks noChangeArrowheads="1"/>
          </p:cNvSpPr>
          <p:nvPr/>
        </p:nvSpPr>
        <p:spPr bwMode="auto">
          <a:xfrm>
            <a:off x="3706813" y="3419475"/>
            <a:ext cx="720725" cy="360363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0576" name="AutoShape 96"/>
          <p:cNvSpPr>
            <a:spLocks noChangeArrowheads="1"/>
          </p:cNvSpPr>
          <p:nvPr/>
        </p:nvSpPr>
        <p:spPr bwMode="auto">
          <a:xfrm>
            <a:off x="3708400" y="3995738"/>
            <a:ext cx="720725" cy="360362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0577" name="AutoShape 97"/>
          <p:cNvSpPr>
            <a:spLocks noChangeArrowheads="1"/>
          </p:cNvSpPr>
          <p:nvPr/>
        </p:nvSpPr>
        <p:spPr bwMode="auto">
          <a:xfrm>
            <a:off x="3706813" y="4608513"/>
            <a:ext cx="720725" cy="360362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0578" name="AutoShape 98"/>
          <p:cNvSpPr>
            <a:spLocks noChangeArrowheads="1"/>
          </p:cNvSpPr>
          <p:nvPr/>
        </p:nvSpPr>
        <p:spPr bwMode="auto">
          <a:xfrm>
            <a:off x="3708400" y="5183188"/>
            <a:ext cx="720725" cy="360362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74" name="AutoShape 99"/>
          <p:cNvSpPr>
            <a:spLocks noChangeArrowheads="1"/>
          </p:cNvSpPr>
          <p:nvPr/>
        </p:nvSpPr>
        <p:spPr bwMode="auto">
          <a:xfrm>
            <a:off x="5580063" y="3419475"/>
            <a:ext cx="720725" cy="360363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75" name="AutoShape 100"/>
          <p:cNvSpPr>
            <a:spLocks noChangeArrowheads="1"/>
          </p:cNvSpPr>
          <p:nvPr/>
        </p:nvSpPr>
        <p:spPr bwMode="auto">
          <a:xfrm>
            <a:off x="5580063" y="4005263"/>
            <a:ext cx="720725" cy="360362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76" name="AutoShape 101"/>
          <p:cNvSpPr>
            <a:spLocks noChangeArrowheads="1"/>
          </p:cNvSpPr>
          <p:nvPr/>
        </p:nvSpPr>
        <p:spPr bwMode="auto">
          <a:xfrm>
            <a:off x="5580063" y="4606925"/>
            <a:ext cx="720725" cy="360363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77" name="AutoShape 102"/>
          <p:cNvSpPr>
            <a:spLocks noChangeArrowheads="1"/>
          </p:cNvSpPr>
          <p:nvPr/>
        </p:nvSpPr>
        <p:spPr bwMode="auto">
          <a:xfrm>
            <a:off x="5580063" y="5183188"/>
            <a:ext cx="720725" cy="360362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78" name="AutoShape 103"/>
          <p:cNvSpPr>
            <a:spLocks noChangeArrowheads="1"/>
          </p:cNvSpPr>
          <p:nvPr/>
        </p:nvSpPr>
        <p:spPr bwMode="auto">
          <a:xfrm>
            <a:off x="7091363" y="3419475"/>
            <a:ext cx="720725" cy="360363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79" name="AutoShape 104"/>
          <p:cNvSpPr>
            <a:spLocks noChangeArrowheads="1"/>
          </p:cNvSpPr>
          <p:nvPr/>
        </p:nvSpPr>
        <p:spPr bwMode="auto">
          <a:xfrm>
            <a:off x="7091363" y="3995738"/>
            <a:ext cx="720725" cy="360362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80" name="AutoShape 105"/>
          <p:cNvSpPr>
            <a:spLocks noChangeArrowheads="1"/>
          </p:cNvSpPr>
          <p:nvPr/>
        </p:nvSpPr>
        <p:spPr bwMode="auto">
          <a:xfrm>
            <a:off x="7091363" y="4606925"/>
            <a:ext cx="720725" cy="360363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6681" name="AutoShape 106"/>
          <p:cNvSpPr>
            <a:spLocks noChangeArrowheads="1"/>
          </p:cNvSpPr>
          <p:nvPr/>
        </p:nvSpPr>
        <p:spPr bwMode="auto">
          <a:xfrm>
            <a:off x="7091363" y="5184775"/>
            <a:ext cx="720725" cy="360363"/>
          </a:xfrm>
          <a:prstGeom prst="roundRect">
            <a:avLst>
              <a:gd name="adj" fmla="val 440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5111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  <p:graphicFrame>
        <p:nvGraphicFramePr>
          <p:cNvPr id="45112" name="Объект 2"/>
          <p:cNvGraphicFramePr>
            <a:graphicFrameLocks noChangeAspect="1"/>
          </p:cNvGraphicFramePr>
          <p:nvPr/>
        </p:nvGraphicFramePr>
        <p:xfrm>
          <a:off x="784225" y="1774825"/>
          <a:ext cx="3089275" cy="652463"/>
        </p:xfrm>
        <a:graphic>
          <a:graphicData uri="http://schemas.openxmlformats.org/presentationml/2006/ole">
            <p:oleObj spid="_x0000_s45112" name="Формула" r:id="rId4" imgW="1269449" imgH="241195" progId="Equation.3">
              <p:embed/>
            </p:oleObj>
          </a:graphicData>
        </a:graphic>
      </p:graphicFrame>
      <p:graphicFrame>
        <p:nvGraphicFramePr>
          <p:cNvPr id="45113" name="Объект 3"/>
          <p:cNvGraphicFramePr>
            <a:graphicFrameLocks noChangeAspect="1"/>
          </p:cNvGraphicFramePr>
          <p:nvPr/>
        </p:nvGraphicFramePr>
        <p:xfrm>
          <a:off x="3883025" y="2708275"/>
          <a:ext cx="369888" cy="549275"/>
        </p:xfrm>
        <a:graphic>
          <a:graphicData uri="http://schemas.openxmlformats.org/presentationml/2006/ole">
            <p:oleObj spid="_x0000_s45113" name="Формула" r:id="rId5" imgW="152268" imgH="203024" progId="Equation.3">
              <p:embed/>
            </p:oleObj>
          </a:graphicData>
        </a:graphic>
      </p:graphicFrame>
      <p:graphicFrame>
        <p:nvGraphicFramePr>
          <p:cNvPr id="45114" name="Объект 4"/>
          <p:cNvGraphicFramePr>
            <a:graphicFrameLocks noChangeAspect="1"/>
          </p:cNvGraphicFramePr>
          <p:nvPr/>
        </p:nvGraphicFramePr>
        <p:xfrm>
          <a:off x="5364163" y="2735263"/>
          <a:ext cx="1008062" cy="549275"/>
        </p:xfrm>
        <a:graphic>
          <a:graphicData uri="http://schemas.openxmlformats.org/presentationml/2006/ole">
            <p:oleObj spid="_x0000_s45114" name="Формула" r:id="rId6" imgW="393529" imgH="203112" progId="Equation.3">
              <p:embed/>
            </p:oleObj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5" grpId="0" animBg="1"/>
      <p:bldP spid="20576" grpId="0" animBg="1"/>
      <p:bldP spid="20577" grpId="0" animBg="1"/>
      <p:bldP spid="20578" grpId="0" animBg="1"/>
      <p:bldP spid="26674" grpId="0" animBg="1"/>
      <p:bldP spid="26675" grpId="0" animBg="1"/>
      <p:bldP spid="26676" grpId="0" animBg="1"/>
      <p:bldP spid="26677" grpId="0" animBg="1"/>
      <p:bldP spid="26678" grpId="0" animBg="1"/>
      <p:bldP spid="26679" grpId="0" animBg="1"/>
      <p:bldP spid="26680" grpId="0" animBg="1"/>
      <p:bldP spid="2668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Решение задач</a:t>
            </a:r>
          </a:p>
        </p:txBody>
      </p:sp>
      <p:sp>
        <p:nvSpPr>
          <p:cNvPr id="47107" name="Line 3"/>
          <p:cNvSpPr>
            <a:spLocks noChangeShapeType="1"/>
          </p:cNvSpPr>
          <p:nvPr/>
        </p:nvSpPr>
        <p:spPr bwMode="auto">
          <a:xfrm>
            <a:off x="857250" y="10509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08" name="Text Box 91"/>
          <p:cNvSpPr txBox="1">
            <a:spLocks noChangeArrowheads="1"/>
          </p:cNvSpPr>
          <p:nvPr/>
        </p:nvSpPr>
        <p:spPr bwMode="auto">
          <a:xfrm>
            <a:off x="755650" y="1268413"/>
            <a:ext cx="7699375" cy="512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Составить таблицу истинности для формулы</a:t>
            </a:r>
            <a:endParaRPr lang="en-US" altLang="ru-RU" sz="24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47109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  <p:graphicFrame>
        <p:nvGraphicFramePr>
          <p:cNvPr id="47110" name="Объект 2"/>
          <p:cNvGraphicFramePr>
            <a:graphicFrameLocks noChangeAspect="1"/>
          </p:cNvGraphicFramePr>
          <p:nvPr/>
        </p:nvGraphicFramePr>
        <p:xfrm>
          <a:off x="788988" y="1781175"/>
          <a:ext cx="4200525" cy="652463"/>
        </p:xfrm>
        <a:graphic>
          <a:graphicData uri="http://schemas.openxmlformats.org/presentationml/2006/ole">
            <p:oleObj spid="_x0000_s47110" name="Формула" r:id="rId4" imgW="1727200" imgH="241300" progId="Equation.3">
              <p:embed/>
            </p:oleObj>
          </a:graphicData>
        </a:graphic>
      </p:graphicFrame>
      <p:graphicFrame>
        <p:nvGraphicFramePr>
          <p:cNvPr id="24" name="Group 5"/>
          <p:cNvGraphicFramePr>
            <a:graphicFrameLocks noGrp="1"/>
          </p:cNvGraphicFramePr>
          <p:nvPr/>
        </p:nvGraphicFramePr>
        <p:xfrm>
          <a:off x="1187450" y="2887663"/>
          <a:ext cx="6775450" cy="2989264"/>
        </p:xfrm>
        <a:graphic>
          <a:graphicData uri="http://schemas.openxmlformats.org/drawingml/2006/table">
            <a:tbl>
              <a:tblPr/>
              <a:tblGrid>
                <a:gridCol w="785308"/>
                <a:gridCol w="785308"/>
                <a:gridCol w="1457899"/>
                <a:gridCol w="1488865"/>
                <a:gridCol w="1488865"/>
                <a:gridCol w="769205"/>
              </a:tblGrid>
              <a:tr h="5984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ts val="397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138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T="119952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155" name="Объект 5"/>
          <p:cNvGraphicFramePr>
            <a:graphicFrameLocks noChangeAspect="1"/>
          </p:cNvGraphicFramePr>
          <p:nvPr/>
        </p:nvGraphicFramePr>
        <p:xfrm>
          <a:off x="2987675" y="2933700"/>
          <a:ext cx="957263" cy="446088"/>
        </p:xfrm>
        <a:graphic>
          <a:graphicData uri="http://schemas.openxmlformats.org/presentationml/2006/ole">
            <p:oleObj spid="_x0000_s47155" name="Формула" r:id="rId5" imgW="393359" imgH="164957" progId="Equation.3">
              <p:embed/>
            </p:oleObj>
          </a:graphicData>
        </a:graphic>
      </p:graphicFrame>
      <p:graphicFrame>
        <p:nvGraphicFramePr>
          <p:cNvPr id="47156" name="Объект 6"/>
          <p:cNvGraphicFramePr>
            <a:graphicFrameLocks noChangeAspect="1"/>
          </p:cNvGraphicFramePr>
          <p:nvPr/>
        </p:nvGraphicFramePr>
        <p:xfrm>
          <a:off x="4716463" y="2862263"/>
          <a:ext cx="371475" cy="549275"/>
        </p:xfrm>
        <a:graphic>
          <a:graphicData uri="http://schemas.openxmlformats.org/presentationml/2006/ole">
            <p:oleObj spid="_x0000_s47156" name="Формула" r:id="rId6" imgW="152268" imgH="203024" progId="Equation.3">
              <p:embed/>
            </p:oleObj>
          </a:graphicData>
        </a:graphic>
      </p:graphicFrame>
      <p:graphicFrame>
        <p:nvGraphicFramePr>
          <p:cNvPr id="47157" name="Объект 7"/>
          <p:cNvGraphicFramePr>
            <a:graphicFrameLocks noChangeAspect="1"/>
          </p:cNvGraphicFramePr>
          <p:nvPr/>
        </p:nvGraphicFramePr>
        <p:xfrm>
          <a:off x="5867400" y="2862263"/>
          <a:ext cx="957263" cy="550862"/>
        </p:xfrm>
        <a:graphic>
          <a:graphicData uri="http://schemas.openxmlformats.org/presentationml/2006/ole">
            <p:oleObj spid="_x0000_s47157" name="Формула" r:id="rId7" imgW="393529" imgH="203112" progId="Equation.3">
              <p:embed/>
            </p:oleObj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Решение задач</a:t>
            </a:r>
          </a:p>
        </p:txBody>
      </p:sp>
      <p:sp>
        <p:nvSpPr>
          <p:cNvPr id="49155" name="Line 5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915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915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9160" name="Text Box 2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B09A38B-302F-4B18-AA0C-B8F2C70EF19B}" type="slidenum">
              <a:rPr lang="ru-RU" altLang="ru-RU" sz="1200">
                <a:solidFill>
                  <a:srgbClr val="898989"/>
                </a:solidFill>
                <a:cs typeface="Arial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22</a:t>
            </a:fld>
            <a:endParaRPr lang="ru-RU" altLang="ru-RU" sz="1200">
              <a:solidFill>
                <a:srgbClr val="898989"/>
              </a:solidFill>
              <a:cs typeface="Arial" charset="0"/>
            </a:endParaRPr>
          </a:p>
        </p:txBody>
      </p:sp>
      <p:graphicFrame>
        <p:nvGraphicFramePr>
          <p:cNvPr id="16" name="Group 4"/>
          <p:cNvGraphicFramePr>
            <a:graphicFrameLocks noGrp="1"/>
          </p:cNvGraphicFramePr>
          <p:nvPr/>
        </p:nvGraphicFramePr>
        <p:xfrm>
          <a:off x="827088" y="3227388"/>
          <a:ext cx="7705724" cy="2273300"/>
        </p:xfrm>
        <a:graphic>
          <a:graphicData uri="http://schemas.openxmlformats.org/drawingml/2006/table">
            <a:tbl>
              <a:tblPr/>
              <a:tblGrid>
                <a:gridCol w="757552"/>
                <a:gridCol w="762625"/>
                <a:gridCol w="735569"/>
                <a:gridCol w="1011197"/>
                <a:gridCol w="1557903"/>
                <a:gridCol w="504088"/>
                <a:gridCol w="1152202"/>
                <a:gridCol w="1224588"/>
              </a:tblGrid>
              <a:tr h="46036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А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itchFamily="49" charset="-128"/>
                          <a:cs typeface="Times New Roman" panose="02020603050405020304" pitchFamily="18" charset="0"/>
                        </a:rPr>
                        <a:t>В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Gothic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MS Gothic" pitchFamily="49" charset="-128"/>
                        <a:cs typeface="Tahoma" pitchFamily="34" charset="0"/>
                      </a:endParaRP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217" name="Object 139"/>
          <p:cNvGraphicFramePr>
            <a:graphicFrameLocks noChangeAspect="1"/>
          </p:cNvGraphicFramePr>
          <p:nvPr/>
        </p:nvGraphicFramePr>
        <p:xfrm>
          <a:off x="2535238" y="3194050"/>
          <a:ext cx="504825" cy="503238"/>
        </p:xfrm>
        <a:graphic>
          <a:graphicData uri="http://schemas.openxmlformats.org/presentationml/2006/ole">
            <p:oleObj spid="_x0000_s49217" name="Формула" r:id="rId4" imgW="152268" imgH="203024" progId="Equation.3">
              <p:embed/>
            </p:oleObj>
          </a:graphicData>
        </a:graphic>
      </p:graphicFrame>
      <p:graphicFrame>
        <p:nvGraphicFramePr>
          <p:cNvPr id="49218" name="Object 140"/>
          <p:cNvGraphicFramePr>
            <a:graphicFrameLocks noChangeAspect="1"/>
          </p:cNvGraphicFramePr>
          <p:nvPr/>
        </p:nvGraphicFramePr>
        <p:xfrm>
          <a:off x="3160713" y="3236913"/>
          <a:ext cx="835025" cy="487362"/>
        </p:xfrm>
        <a:graphic>
          <a:graphicData uri="http://schemas.openxmlformats.org/presentationml/2006/ole">
            <p:oleObj spid="_x0000_s49218" name="Формула" r:id="rId5" imgW="406048" imgH="203024" progId="Equation.3">
              <p:embed/>
            </p:oleObj>
          </a:graphicData>
        </a:graphic>
      </p:graphicFrame>
      <p:graphicFrame>
        <p:nvGraphicFramePr>
          <p:cNvPr id="49219" name="Object 141"/>
          <p:cNvGraphicFramePr>
            <a:graphicFrameLocks noChangeAspect="1"/>
          </p:cNvGraphicFramePr>
          <p:nvPr/>
        </p:nvGraphicFramePr>
        <p:xfrm>
          <a:off x="5724525" y="3267075"/>
          <a:ext cx="277813" cy="419100"/>
        </p:xfrm>
        <a:graphic>
          <a:graphicData uri="http://schemas.openxmlformats.org/presentationml/2006/ole">
            <p:oleObj spid="_x0000_s49219" name="Формула" r:id="rId6" imgW="152268" imgH="203024" progId="Equation.3">
              <p:embed/>
            </p:oleObj>
          </a:graphicData>
        </a:graphic>
      </p:graphicFrame>
      <p:graphicFrame>
        <p:nvGraphicFramePr>
          <p:cNvPr id="49220" name="Object 142"/>
          <p:cNvGraphicFramePr>
            <a:graphicFrameLocks noChangeAspect="1"/>
          </p:cNvGraphicFramePr>
          <p:nvPr/>
        </p:nvGraphicFramePr>
        <p:xfrm>
          <a:off x="4140200" y="3267075"/>
          <a:ext cx="1473200" cy="411163"/>
        </p:xfrm>
        <a:graphic>
          <a:graphicData uri="http://schemas.openxmlformats.org/presentationml/2006/ole">
            <p:oleObj spid="_x0000_s49220" name="Формула" r:id="rId7" imgW="838200" imgH="241300" progId="Equation.3">
              <p:embed/>
            </p:oleObj>
          </a:graphicData>
        </a:graphic>
      </p:graphicFrame>
      <p:graphicFrame>
        <p:nvGraphicFramePr>
          <p:cNvPr id="49221" name="Object 143"/>
          <p:cNvGraphicFramePr>
            <a:graphicFrameLocks noChangeAspect="1"/>
          </p:cNvGraphicFramePr>
          <p:nvPr/>
        </p:nvGraphicFramePr>
        <p:xfrm>
          <a:off x="6229350" y="3194050"/>
          <a:ext cx="935038" cy="563563"/>
        </p:xfrm>
        <a:graphic>
          <a:graphicData uri="http://schemas.openxmlformats.org/presentationml/2006/ole">
            <p:oleObj spid="_x0000_s49221" name="Формула" r:id="rId8" imgW="406048" imgH="203024" progId="Equation.3">
              <p:embed/>
            </p:oleObj>
          </a:graphicData>
        </a:graphic>
      </p:graphicFrame>
      <p:sp>
        <p:nvSpPr>
          <p:cNvPr id="49222" name="Text Box 144"/>
          <p:cNvSpPr txBox="1">
            <a:spLocks noChangeArrowheads="1"/>
          </p:cNvSpPr>
          <p:nvPr/>
        </p:nvSpPr>
        <p:spPr bwMode="auto">
          <a:xfrm>
            <a:off x="4787900" y="2781300"/>
            <a:ext cx="293688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>
                <a:solidFill>
                  <a:srgbClr val="0D0A10"/>
                </a:solidFill>
                <a:cs typeface="Arial" charset="0"/>
              </a:rPr>
              <a:t>x</a:t>
            </a:r>
          </a:p>
        </p:txBody>
      </p:sp>
      <p:sp>
        <p:nvSpPr>
          <p:cNvPr id="49223" name="Text Box 145"/>
          <p:cNvSpPr txBox="1">
            <a:spLocks noChangeArrowheads="1"/>
          </p:cNvSpPr>
          <p:nvPr/>
        </p:nvSpPr>
        <p:spPr bwMode="auto">
          <a:xfrm>
            <a:off x="6443663" y="2824163"/>
            <a:ext cx="2921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>
                <a:solidFill>
                  <a:srgbClr val="0D0A10"/>
                </a:solidFill>
                <a:cs typeface="Arial" charset="0"/>
              </a:rPr>
              <a:t>y</a:t>
            </a:r>
          </a:p>
        </p:txBody>
      </p:sp>
      <p:graphicFrame>
        <p:nvGraphicFramePr>
          <p:cNvPr id="49224" name="Object 146"/>
          <p:cNvGraphicFramePr>
            <a:graphicFrameLocks noChangeAspect="1"/>
          </p:cNvGraphicFramePr>
          <p:nvPr/>
        </p:nvGraphicFramePr>
        <p:xfrm>
          <a:off x="7472363" y="3276600"/>
          <a:ext cx="933450" cy="449263"/>
        </p:xfrm>
        <a:graphic>
          <a:graphicData uri="http://schemas.openxmlformats.org/presentationml/2006/ole">
            <p:oleObj spid="_x0000_s49224" name="Формула" r:id="rId9" imgW="368140" imgH="165028" progId="Equation.3">
              <p:embed/>
            </p:oleObj>
          </a:graphicData>
        </a:graphic>
      </p:graphicFrame>
      <p:sp>
        <p:nvSpPr>
          <p:cNvPr id="49225" name="Text Box 147"/>
          <p:cNvSpPr txBox="1">
            <a:spLocks noChangeArrowheads="1"/>
          </p:cNvSpPr>
          <p:nvPr/>
        </p:nvSpPr>
        <p:spPr bwMode="auto">
          <a:xfrm>
            <a:off x="539750" y="1358900"/>
            <a:ext cx="7951788" cy="485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chemeClr val="tx1"/>
                </a:solidFill>
                <a:latin typeface="Verdana" pitchFamily="34" charset="0"/>
                <a:cs typeface="Arial" charset="0"/>
              </a:rPr>
              <a:t>Составить таблицу истинности для формулы</a:t>
            </a:r>
          </a:p>
        </p:txBody>
      </p:sp>
      <p:graphicFrame>
        <p:nvGraphicFramePr>
          <p:cNvPr id="49226" name="Объект 1"/>
          <p:cNvGraphicFramePr>
            <a:graphicFrameLocks noChangeAspect="1"/>
          </p:cNvGraphicFramePr>
          <p:nvPr/>
        </p:nvGraphicFramePr>
        <p:xfrm>
          <a:off x="857250" y="1839913"/>
          <a:ext cx="5346700" cy="652462"/>
        </p:xfrm>
        <a:graphic>
          <a:graphicData uri="http://schemas.openxmlformats.org/presentationml/2006/ole">
            <p:oleObj spid="_x0000_s49226" name="Формула" r:id="rId10" imgW="2197100" imgH="241300" progId="Equation.3">
              <p:embed/>
            </p:oleObj>
          </a:graphicData>
        </a:graphic>
      </p:graphicFrame>
      <p:sp>
        <p:nvSpPr>
          <p:cNvPr id="49227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Задание</a:t>
            </a:r>
          </a:p>
        </p:txBody>
      </p:sp>
      <p:sp>
        <p:nvSpPr>
          <p:cNvPr id="51203" name="Line 5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0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0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07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1208" name="Text Box 2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963617B-214E-4961-BD79-8EDF1C74A97D}" type="slidenum">
              <a:rPr lang="ru-RU" altLang="ru-RU" sz="1200">
                <a:solidFill>
                  <a:srgbClr val="898989"/>
                </a:solidFill>
                <a:cs typeface="Arial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23</a:t>
            </a:fld>
            <a:endParaRPr lang="ru-RU" altLang="ru-RU" sz="1200">
              <a:solidFill>
                <a:srgbClr val="898989"/>
              </a:solidFill>
              <a:cs typeface="Arial" charset="0"/>
            </a:endParaRPr>
          </a:p>
        </p:txBody>
      </p:sp>
      <p:graphicFrame>
        <p:nvGraphicFramePr>
          <p:cNvPr id="16" name="Group 4"/>
          <p:cNvGraphicFramePr>
            <a:graphicFrameLocks noGrp="1"/>
          </p:cNvGraphicFramePr>
          <p:nvPr/>
        </p:nvGraphicFramePr>
        <p:xfrm>
          <a:off x="827088" y="3730625"/>
          <a:ext cx="7705724" cy="2290826"/>
        </p:xfrm>
        <a:graphic>
          <a:graphicData uri="http://schemas.openxmlformats.org/drawingml/2006/table">
            <a:tbl>
              <a:tblPr/>
              <a:tblGrid>
                <a:gridCol w="757552"/>
                <a:gridCol w="762625"/>
                <a:gridCol w="735569"/>
                <a:gridCol w="1011197"/>
                <a:gridCol w="1557903"/>
                <a:gridCol w="504088"/>
                <a:gridCol w="1152202"/>
                <a:gridCol w="1224588"/>
              </a:tblGrid>
              <a:tr h="46036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a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b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1446" marR="91446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0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23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MS Gothic" pitchFamily="49" charset="-128"/>
                          <a:cs typeface="Tahoma" pitchFamily="34" charset="0"/>
                        </a:rPr>
                        <a:t>1</a:t>
                      </a:r>
                    </a:p>
                  </a:txBody>
                  <a:tcPr marL="91446" marR="91446" marT="119951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0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ea typeface="MS Gothic" pitchFamily="49" charset="-128"/>
                          <a:cs typeface="Arial" charset="0"/>
                        </a:rPr>
                        <a:t>1</a:t>
                      </a:r>
                    </a:p>
                  </a:txBody>
                  <a:tcPr marL="91446" marR="91446" marT="91728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1265" name="Object 139"/>
          <p:cNvGraphicFramePr>
            <a:graphicFrameLocks noChangeAspect="1"/>
          </p:cNvGraphicFramePr>
          <p:nvPr/>
        </p:nvGraphicFramePr>
        <p:xfrm>
          <a:off x="2535238" y="3697288"/>
          <a:ext cx="504825" cy="503237"/>
        </p:xfrm>
        <a:graphic>
          <a:graphicData uri="http://schemas.openxmlformats.org/presentationml/2006/ole">
            <p:oleObj spid="_x0000_s51265" name="Формула" r:id="rId4" imgW="152268" imgH="203024" progId="Equation.3">
              <p:embed/>
            </p:oleObj>
          </a:graphicData>
        </a:graphic>
      </p:graphicFrame>
      <p:graphicFrame>
        <p:nvGraphicFramePr>
          <p:cNvPr id="51266" name="Object 140"/>
          <p:cNvGraphicFramePr>
            <a:graphicFrameLocks noChangeAspect="1"/>
          </p:cNvGraphicFramePr>
          <p:nvPr/>
        </p:nvGraphicFramePr>
        <p:xfrm>
          <a:off x="3160713" y="3740150"/>
          <a:ext cx="835025" cy="487363"/>
        </p:xfrm>
        <a:graphic>
          <a:graphicData uri="http://schemas.openxmlformats.org/presentationml/2006/ole">
            <p:oleObj spid="_x0000_s51266" name="Формула" r:id="rId5" imgW="406048" imgH="203024" progId="Equation.3">
              <p:embed/>
            </p:oleObj>
          </a:graphicData>
        </a:graphic>
      </p:graphicFrame>
      <p:graphicFrame>
        <p:nvGraphicFramePr>
          <p:cNvPr id="51267" name="Object 141"/>
          <p:cNvGraphicFramePr>
            <a:graphicFrameLocks noChangeAspect="1"/>
          </p:cNvGraphicFramePr>
          <p:nvPr/>
        </p:nvGraphicFramePr>
        <p:xfrm>
          <a:off x="5724525" y="3770313"/>
          <a:ext cx="277813" cy="419100"/>
        </p:xfrm>
        <a:graphic>
          <a:graphicData uri="http://schemas.openxmlformats.org/presentationml/2006/ole">
            <p:oleObj spid="_x0000_s51267" name="Формула" r:id="rId6" imgW="152268" imgH="203024" progId="Equation.3">
              <p:embed/>
            </p:oleObj>
          </a:graphicData>
        </a:graphic>
      </p:graphicFrame>
      <p:graphicFrame>
        <p:nvGraphicFramePr>
          <p:cNvPr id="51268" name="Object 142"/>
          <p:cNvGraphicFramePr>
            <a:graphicFrameLocks noChangeAspect="1"/>
          </p:cNvGraphicFramePr>
          <p:nvPr/>
        </p:nvGraphicFramePr>
        <p:xfrm>
          <a:off x="4140200" y="3770313"/>
          <a:ext cx="1473200" cy="411162"/>
        </p:xfrm>
        <a:graphic>
          <a:graphicData uri="http://schemas.openxmlformats.org/presentationml/2006/ole">
            <p:oleObj spid="_x0000_s51268" name="Формула" r:id="rId7" imgW="838200" imgH="241300" progId="Equation.3">
              <p:embed/>
            </p:oleObj>
          </a:graphicData>
        </a:graphic>
      </p:graphicFrame>
      <p:graphicFrame>
        <p:nvGraphicFramePr>
          <p:cNvPr id="51269" name="Object 143"/>
          <p:cNvGraphicFramePr>
            <a:graphicFrameLocks noChangeAspect="1"/>
          </p:cNvGraphicFramePr>
          <p:nvPr/>
        </p:nvGraphicFramePr>
        <p:xfrm>
          <a:off x="6229350" y="3697288"/>
          <a:ext cx="935038" cy="563562"/>
        </p:xfrm>
        <a:graphic>
          <a:graphicData uri="http://schemas.openxmlformats.org/presentationml/2006/ole">
            <p:oleObj spid="_x0000_s51269" name="Формула" r:id="rId8" imgW="406048" imgH="203024" progId="Equation.3">
              <p:embed/>
            </p:oleObj>
          </a:graphicData>
        </a:graphic>
      </p:graphicFrame>
      <p:sp>
        <p:nvSpPr>
          <p:cNvPr id="51270" name="Text Box 144"/>
          <p:cNvSpPr txBox="1">
            <a:spLocks noChangeArrowheads="1"/>
          </p:cNvSpPr>
          <p:nvPr/>
        </p:nvSpPr>
        <p:spPr bwMode="auto">
          <a:xfrm>
            <a:off x="4787900" y="3284538"/>
            <a:ext cx="293688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>
                <a:solidFill>
                  <a:srgbClr val="0D0A10"/>
                </a:solidFill>
                <a:cs typeface="Arial" charset="0"/>
              </a:rPr>
              <a:t>x</a:t>
            </a:r>
          </a:p>
        </p:txBody>
      </p:sp>
      <p:sp>
        <p:nvSpPr>
          <p:cNvPr id="51271" name="Text Box 145"/>
          <p:cNvSpPr txBox="1">
            <a:spLocks noChangeArrowheads="1"/>
          </p:cNvSpPr>
          <p:nvPr/>
        </p:nvSpPr>
        <p:spPr bwMode="auto">
          <a:xfrm>
            <a:off x="6443663" y="3327400"/>
            <a:ext cx="2921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>
                <a:solidFill>
                  <a:srgbClr val="0D0A10"/>
                </a:solidFill>
                <a:cs typeface="Arial" charset="0"/>
              </a:rPr>
              <a:t>y</a:t>
            </a:r>
          </a:p>
        </p:txBody>
      </p:sp>
      <p:graphicFrame>
        <p:nvGraphicFramePr>
          <p:cNvPr id="51272" name="Object 146"/>
          <p:cNvGraphicFramePr>
            <a:graphicFrameLocks noChangeAspect="1"/>
          </p:cNvGraphicFramePr>
          <p:nvPr/>
        </p:nvGraphicFramePr>
        <p:xfrm>
          <a:off x="7472363" y="3779838"/>
          <a:ext cx="933450" cy="449262"/>
        </p:xfrm>
        <a:graphic>
          <a:graphicData uri="http://schemas.openxmlformats.org/presentationml/2006/ole">
            <p:oleObj spid="_x0000_s51272" name="Формула" r:id="rId9" imgW="368140" imgH="165028" progId="Equation.3">
              <p:embed/>
            </p:oleObj>
          </a:graphicData>
        </a:graphic>
      </p:graphicFrame>
      <p:sp>
        <p:nvSpPr>
          <p:cNvPr id="51273" name="Text Box 147"/>
          <p:cNvSpPr txBox="1">
            <a:spLocks noChangeArrowheads="1"/>
          </p:cNvSpPr>
          <p:nvPr/>
        </p:nvSpPr>
        <p:spPr bwMode="auto">
          <a:xfrm>
            <a:off x="1895475" y="1797050"/>
            <a:ext cx="5854700" cy="485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66"/>
                </a:solidFill>
                <a:cs typeface="Arial" charset="0"/>
              </a:rPr>
              <a:t>Составить таблицу истинности</a:t>
            </a:r>
          </a:p>
        </p:txBody>
      </p:sp>
      <p:graphicFrame>
        <p:nvGraphicFramePr>
          <p:cNvPr id="51274" name="Объект 1"/>
          <p:cNvGraphicFramePr>
            <a:graphicFrameLocks noChangeAspect="1"/>
          </p:cNvGraphicFramePr>
          <p:nvPr/>
        </p:nvGraphicFramePr>
        <p:xfrm>
          <a:off x="665163" y="2344738"/>
          <a:ext cx="7454900" cy="652462"/>
        </p:xfrm>
        <a:graphic>
          <a:graphicData uri="http://schemas.openxmlformats.org/presentationml/2006/ole">
            <p:oleObj spid="_x0000_s51274" name="Формула" r:id="rId10" imgW="2197100" imgH="241300" progId="Equation.3">
              <p:embed/>
            </p:oleObj>
          </a:graphicData>
        </a:graphic>
      </p:graphicFrame>
      <p:sp>
        <p:nvSpPr>
          <p:cNvPr id="51275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Логика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2411413" y="5013325"/>
            <a:ext cx="65532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26670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Клод Шеннон </a:t>
            </a:r>
            <a:r>
              <a:rPr lang="ru-RU" altLang="ru-RU" sz="2200">
                <a:solidFill>
                  <a:schemeClr val="tx1"/>
                </a:solidFill>
                <a:latin typeface="Verdana" pitchFamily="34" charset="0"/>
                <a:cs typeface="Arial" charset="0"/>
              </a:rPr>
              <a:t>(1916-2001). Его исследования позволили применить алгебру логики в вычислительной технике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308225" y="1312863"/>
            <a:ext cx="64087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Аристотель</a:t>
            </a:r>
            <a:r>
              <a:rPr lang="ru-RU" altLang="ru-RU" sz="2200">
                <a:solidFill>
                  <a:schemeClr val="tx1"/>
                </a:solidFill>
                <a:latin typeface="Verdana" pitchFamily="34" charset="0"/>
                <a:cs typeface="Arial" charset="0"/>
              </a:rPr>
              <a:t> (384-322 до н.э.).  Основоположник формальной логики (понятие, суждение, умозаключение). </a:t>
            </a:r>
          </a:p>
        </p:txBody>
      </p:sp>
      <p:pic>
        <p:nvPicPr>
          <p:cNvPr id="10" name="Picture 13" descr="http://www.physics.ru/courses/op25part2/content/scientist/images/aristote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925" y="981075"/>
            <a:ext cx="17907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468313" y="3151188"/>
            <a:ext cx="66960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36195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latin typeface="Verdana" pitchFamily="34" charset="0"/>
                <a:cs typeface="Arial" charset="0"/>
              </a:rPr>
              <a:t>Джордж Буль </a:t>
            </a:r>
            <a:r>
              <a:rPr lang="ru-RU" altLang="ru-RU" sz="2200">
                <a:solidFill>
                  <a:schemeClr val="tx1"/>
                </a:solidFill>
                <a:latin typeface="Verdana" pitchFamily="34" charset="0"/>
                <a:cs typeface="Arial" charset="0"/>
              </a:rPr>
              <a:t>(1815-1864). Создал новую область науки - Математическую логику (Булеву алгебру или Алгебру высказываний). </a:t>
            </a:r>
          </a:p>
        </p:txBody>
      </p:sp>
      <p:pic>
        <p:nvPicPr>
          <p:cNvPr id="12" name="Picture 16" descr="http://www.mathematics.ru/courses/algebra/content/scientist/images/bool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2257425"/>
            <a:ext cx="2016125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 descr="http://www.trinity.se-ua.net/images/shannon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557713"/>
            <a:ext cx="1768475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Высказывание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27088" y="3500438"/>
            <a:ext cx="7488237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Высказывание может быть </a:t>
            </a:r>
            <a:r>
              <a:rPr lang="ru-RU" altLang="ru-RU" sz="2400" i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истинным</a:t>
            </a:r>
            <a:r>
              <a:rPr lang="ru-RU" altLang="ru-RU" sz="24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или </a:t>
            </a:r>
            <a:r>
              <a:rPr lang="ru-RU" altLang="ru-RU" sz="2400" i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ложным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6013" y="4797425"/>
            <a:ext cx="33194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200" b="1">
                <a:solidFill>
                  <a:srgbClr val="000066"/>
                </a:solidFill>
                <a:cs typeface="Lucida Sans Unicode" pitchFamily="34" charset="0"/>
              </a:rPr>
              <a:t>Высказывание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11750" y="4365625"/>
            <a:ext cx="3132138" cy="576263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13000">
                <a:schemeClr val="bg1">
                  <a:lumMod val="76000"/>
                  <a:lumOff val="24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 b="1" dirty="0">
                <a:solidFill>
                  <a:schemeClr val="tx1"/>
                </a:solidFill>
              </a:rPr>
              <a:t>Истинное (1)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11750" y="5300663"/>
            <a:ext cx="3132138" cy="576262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13000">
                <a:schemeClr val="bg1">
                  <a:lumMod val="76000"/>
                  <a:lumOff val="24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 b="1" dirty="0">
                <a:solidFill>
                  <a:schemeClr val="tx1"/>
                </a:solidFill>
              </a:rPr>
              <a:t>Ложное (0)</a:t>
            </a:r>
          </a:p>
        </p:txBody>
      </p:sp>
      <p:cxnSp>
        <p:nvCxnSpPr>
          <p:cNvPr id="3" name="Прямая со стрелкой 2"/>
          <p:cNvCxnSpPr>
            <a:endCxn id="14" idx="1"/>
          </p:cNvCxnSpPr>
          <p:nvPr/>
        </p:nvCxnSpPr>
        <p:spPr bwMode="auto">
          <a:xfrm flipV="1">
            <a:off x="4435475" y="4652963"/>
            <a:ext cx="676275" cy="288925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Прямая со стрелкой 4"/>
          <p:cNvCxnSpPr>
            <a:endCxn id="16" idx="1"/>
          </p:cNvCxnSpPr>
          <p:nvPr/>
        </p:nvCxnSpPr>
        <p:spPr bwMode="auto">
          <a:xfrm>
            <a:off x="4435475" y="5300663"/>
            <a:ext cx="676275" cy="288925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322" name="AutoShape 3"/>
          <p:cNvSpPr>
            <a:spLocks noChangeArrowheads="1"/>
          </p:cNvSpPr>
          <p:nvPr/>
        </p:nvSpPr>
        <p:spPr bwMode="auto">
          <a:xfrm>
            <a:off x="684213" y="1412875"/>
            <a:ext cx="7729537" cy="1800225"/>
          </a:xfrm>
          <a:prstGeom prst="roundRect">
            <a:avLst>
              <a:gd name="adj" fmla="val 16667"/>
            </a:avLst>
          </a:prstGeom>
          <a:noFill/>
          <a:ln w="25560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Высказывание</a:t>
            </a:r>
            <a:r>
              <a:rPr lang="ru-RU" altLang="ru-RU" sz="2400" b="1">
                <a:solidFill>
                  <a:srgbClr val="000000"/>
                </a:solidFill>
              </a:rPr>
              <a:t> </a:t>
            </a:r>
            <a:r>
              <a:rPr lang="ru-RU" altLang="ru-RU" sz="2400">
                <a:solidFill>
                  <a:srgbClr val="000000"/>
                </a:solidFill>
              </a:rPr>
              <a:t>– </a:t>
            </a:r>
            <a:r>
              <a:rPr lang="ru-RU" altLang="ru-RU" sz="2400">
                <a:solidFill>
                  <a:srgbClr val="000000"/>
                </a:solidFill>
                <a:latin typeface="Verdana" pitchFamily="34" charset="0"/>
              </a:rPr>
              <a:t>п</a:t>
            </a:r>
            <a:r>
              <a:rPr lang="ru-RU" altLang="ru-RU" sz="2400">
                <a:solidFill>
                  <a:schemeClr val="tx1"/>
                </a:solidFill>
                <a:latin typeface="Verdana" pitchFamily="34" charset="0"/>
              </a:rPr>
              <a:t>редложение на любом языке, содержание которого можно однозначно определить как </a:t>
            </a:r>
            <a:r>
              <a:rPr lang="ru-RU" altLang="ru-RU" sz="2400" b="1">
                <a:solidFill>
                  <a:schemeClr val="tx1"/>
                </a:solidFill>
                <a:latin typeface="Verdana" pitchFamily="34" charset="0"/>
              </a:rPr>
              <a:t>истинное</a:t>
            </a:r>
            <a:r>
              <a:rPr lang="ru-RU" altLang="ru-RU" sz="2400">
                <a:solidFill>
                  <a:schemeClr val="tx1"/>
                </a:solidFill>
                <a:latin typeface="Verdana" pitchFamily="34" charset="0"/>
              </a:rPr>
              <a:t> или </a:t>
            </a:r>
            <a:r>
              <a:rPr lang="ru-RU" altLang="ru-RU" sz="2400" b="1">
                <a:solidFill>
                  <a:schemeClr val="tx1"/>
                </a:solidFill>
                <a:latin typeface="Verdana" pitchFamily="34" charset="0"/>
              </a:rPr>
              <a:t>ложное</a:t>
            </a:r>
            <a:r>
              <a:rPr lang="ru-RU" altLang="ru-RU" sz="2400">
                <a:solidFill>
                  <a:schemeClr val="tx1"/>
                </a:solidFill>
                <a:latin typeface="Verdana" pitchFamily="34" charset="0"/>
              </a:rPr>
              <a:t>.</a:t>
            </a:r>
          </a:p>
        </p:txBody>
      </p:sp>
      <p:sp>
        <p:nvSpPr>
          <p:cNvPr id="13323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rgb(0,111,109)"/>
                                          </p:val>
                                        </p:tav>
                                        <p:tav>
                                          <p:val>
                                            <p:strVal val="rgb(0,-1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rgb(0,111,109)"/>
                                          </p:val>
                                        </p:tav>
                                        <p:tav>
                                          <p:val>
                                            <p:strVal val="rgb(0,-1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9" dur="8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Высказывание</a:t>
            </a: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" y="1484313"/>
            <a:ext cx="83534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>
                <a:solidFill>
                  <a:schemeClr val="tx1"/>
                </a:solidFill>
                <a:cs typeface="Arial" charset="0"/>
              </a:rPr>
              <a:t>В русском языке высказывания выражаются повествовательными предложениями:</a:t>
            </a:r>
          </a:p>
          <a:p>
            <a:pPr indent="2667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cs typeface="Arial" charset="0"/>
              </a:rPr>
              <a:t>Земля вращается вокруг Солнца</a:t>
            </a:r>
            <a:r>
              <a:rPr lang="ru-RU" altLang="ru-RU" sz="2200" i="1">
                <a:solidFill>
                  <a:srgbClr val="003399"/>
                </a:solidFill>
                <a:cs typeface="Arial" charset="0"/>
              </a:rPr>
              <a:t>.</a:t>
            </a:r>
          </a:p>
          <a:p>
            <a:pPr indent="2667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cs typeface="Arial" charset="0"/>
              </a:rPr>
              <a:t>Москва - столица.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5288" y="3284538"/>
            <a:ext cx="83534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>
                <a:solidFill>
                  <a:schemeClr val="tx1"/>
                </a:solidFill>
                <a:cs typeface="Arial" charset="0"/>
              </a:rPr>
              <a:t>Но не всякое повествовательное предложение является высказыванием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95288" y="4437063"/>
            <a:ext cx="849788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>
                <a:solidFill>
                  <a:schemeClr val="tx1"/>
                </a:solidFill>
                <a:cs typeface="Arial" charset="0"/>
              </a:rPr>
              <a:t>Побудительные и вопросительные предложения высказываниями не являются.</a:t>
            </a:r>
          </a:p>
          <a:p>
            <a:pPr indent="2667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cs typeface="Arial" charset="0"/>
              </a:rPr>
              <a:t>Без стука не входить!</a:t>
            </a:r>
          </a:p>
          <a:p>
            <a:pPr indent="2667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cs typeface="Arial" charset="0"/>
              </a:rPr>
              <a:t>Откройте учебники.</a:t>
            </a:r>
          </a:p>
          <a:p>
            <a:pPr indent="2667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200" b="1" i="1">
                <a:solidFill>
                  <a:srgbClr val="003399"/>
                </a:solidFill>
                <a:cs typeface="Arial" charset="0"/>
              </a:rPr>
              <a:t>Ты выучил стихотворение?</a:t>
            </a:r>
          </a:p>
        </p:txBody>
      </p:sp>
      <p:sp>
        <p:nvSpPr>
          <p:cNvPr id="15367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Примеры высказываний</a:t>
            </a: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468313" y="1250950"/>
            <a:ext cx="8496300" cy="4972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Москва больше Санкт-Петербурга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Все мальчики любят играть в футбол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“Лед - твердое состояние воды” (истинное высказывание)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“Париж</a:t>
            </a: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-</a:t>
            </a: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столица Англии” (ложное высказывание)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“Все рыбы умеют плавать” (общее)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“Некоторые медведи - бурые” (частное)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“Буква А - гласная” (единичное) 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“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Кошка является домашним животным</a:t>
            </a: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.”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 (?)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“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Некоторые ученики нашего класса двоечники</a:t>
            </a: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.”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 (?)</a:t>
            </a:r>
          </a:p>
          <a:p>
            <a:pPr marL="166688" indent="-166688" eaLnBrk="1" hangingPunct="1">
              <a:spcBef>
                <a:spcPts val="750"/>
              </a:spcBef>
              <a:buClr>
                <a:srgbClr val="A50021"/>
              </a:buClr>
              <a:buSzPct val="100000"/>
              <a:buFont typeface="Arial" charset="0"/>
              <a:buChar char="•"/>
              <a:tabLst>
                <a:tab pos="166688" algn="l"/>
                <a:tab pos="614363" algn="l"/>
                <a:tab pos="1063625" algn="l"/>
                <a:tab pos="1512888" algn="l"/>
                <a:tab pos="1962150" algn="l"/>
                <a:tab pos="2411413" algn="l"/>
                <a:tab pos="2860675" algn="l"/>
                <a:tab pos="3309938" algn="l"/>
                <a:tab pos="3759200" algn="l"/>
                <a:tab pos="4208463" algn="l"/>
                <a:tab pos="4657725" algn="l"/>
                <a:tab pos="5106988" algn="l"/>
                <a:tab pos="5556250" algn="l"/>
                <a:tab pos="6005513" algn="l"/>
                <a:tab pos="6454775" algn="l"/>
                <a:tab pos="6904038" algn="l"/>
                <a:tab pos="7353300" algn="l"/>
                <a:tab pos="7802563" algn="l"/>
                <a:tab pos="8251825" algn="l"/>
                <a:tab pos="8701088" algn="l"/>
                <a:tab pos="9150350" algn="l"/>
              </a:tabLst>
            </a:pP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“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Сейчас идет урок рисования</a:t>
            </a:r>
            <a:r>
              <a:rPr lang="en-US" altLang="ru-RU" sz="2400">
                <a:solidFill>
                  <a:srgbClr val="000000"/>
                </a:solidFill>
                <a:cs typeface="Arial" charset="0"/>
              </a:rPr>
              <a:t>”</a:t>
            </a:r>
            <a:r>
              <a:rPr lang="ru-RU" altLang="ru-RU" sz="2400">
                <a:solidFill>
                  <a:srgbClr val="000000"/>
                </a:solidFill>
                <a:cs typeface="Arial" charset="0"/>
              </a:rPr>
              <a:t> (?)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827088" y="4365625"/>
            <a:ext cx="7308850" cy="782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ts val="6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>
              <a:solidFill>
                <a:srgbClr val="000066"/>
              </a:solidFill>
              <a:cs typeface="Arial" charset="0"/>
            </a:endParaRPr>
          </a:p>
          <a:p>
            <a:pPr eaLnBrk="1" hangingPunct="1">
              <a:spcBef>
                <a:spcPts val="6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17414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Высказывание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 Box 133"/>
          <p:cNvSpPr txBox="1">
            <a:spLocks noChangeArrowheads="1"/>
          </p:cNvSpPr>
          <p:nvPr/>
        </p:nvSpPr>
        <p:spPr bwMode="auto">
          <a:xfrm>
            <a:off x="647700" y="1346200"/>
            <a:ext cx="7956550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Объясните, почему следующие предложения не являются высказываниями.</a:t>
            </a:r>
          </a:p>
          <a:p>
            <a:pPr indent="36195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z="2400">
              <a:solidFill>
                <a:schemeClr val="tx1"/>
              </a:solidFill>
              <a:latin typeface="Verdana" pitchFamily="34" charset="0"/>
              <a:cs typeface="Arial" charset="0"/>
            </a:endParaRP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1) Какого цвета этот дом?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2) Число </a:t>
            </a:r>
            <a:r>
              <a:rPr lang="ru-RU" altLang="ru-RU" sz="2400" b="1" i="1">
                <a:solidFill>
                  <a:schemeClr val="tx1"/>
                </a:solidFill>
                <a:latin typeface="Verdana" pitchFamily="34" charset="0"/>
                <a:cs typeface="Arial" charset="0"/>
              </a:rPr>
              <a:t>Х</a:t>
            </a: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 не превосходит единицы.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3) 4</a:t>
            </a:r>
            <a:r>
              <a:rPr lang="ru-RU" altLang="ru-RU" sz="2400" b="1" i="1">
                <a:solidFill>
                  <a:schemeClr val="tx1"/>
                </a:solidFill>
                <a:latin typeface="Verdana" pitchFamily="34" charset="0"/>
                <a:cs typeface="Arial" charset="0"/>
              </a:rPr>
              <a:t>Х</a:t>
            </a: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 +3.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4) Посмотрите в окно.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5) Пейте томатный сок!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6) Эта тема скучна.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7) Рикки Мартин - самый популярный певец.</a:t>
            </a:r>
          </a:p>
          <a:p>
            <a:pPr indent="361950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>
                <a:solidFill>
                  <a:schemeClr val="tx1"/>
                </a:solidFill>
                <a:latin typeface="Verdana" pitchFamily="34" charset="0"/>
                <a:cs typeface="Arial" charset="0"/>
              </a:rPr>
              <a:t>8) Вы были в театре?</a:t>
            </a:r>
          </a:p>
        </p:txBody>
      </p:sp>
      <p:sp>
        <p:nvSpPr>
          <p:cNvPr id="19461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Высказывание или нет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827088" y="4365625"/>
            <a:ext cx="7308850" cy="782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ts val="6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>
              <a:solidFill>
                <a:srgbClr val="000066"/>
              </a:solidFill>
              <a:cs typeface="Arial" charset="0"/>
            </a:endParaRPr>
          </a:p>
          <a:p>
            <a:pPr eaLnBrk="1" hangingPunct="1">
              <a:spcBef>
                <a:spcPts val="6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68313" y="1365250"/>
            <a:ext cx="8140700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Зимой идет дождь.</a:t>
            </a:r>
          </a:p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Снегири живут в Крыму.</a:t>
            </a:r>
          </a:p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Кто к нам пришел?</a:t>
            </a:r>
          </a:p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У треугольника 5 сторон.</a:t>
            </a:r>
          </a:p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Как пройти в библиотеку?</a:t>
            </a:r>
          </a:p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Переведите число в десятичную систему.</a:t>
            </a:r>
          </a:p>
          <a:p>
            <a:pPr marL="908050" lvl="1" indent="-360363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>
                <a:solidFill>
                  <a:schemeClr val="tx1"/>
                </a:solidFill>
                <a:cs typeface="Arial" charset="0"/>
              </a:rPr>
              <a:t>Запишите домашнее задание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1116013" y="2933700"/>
            <a:ext cx="32400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116013" y="4192588"/>
            <a:ext cx="4392612" cy="365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V="1">
            <a:off x="1116013" y="4878388"/>
            <a:ext cx="6940550" cy="25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116013" y="5526088"/>
            <a:ext cx="50403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684213" y="1509713"/>
            <a:ext cx="282575" cy="273050"/>
          </a:xfrm>
          <a:custGeom>
            <a:avLst/>
            <a:gdLst>
              <a:gd name="T0" fmla="*/ 1 w 564204"/>
              <a:gd name="T1" fmla="*/ 0 h 671208"/>
              <a:gd name="T2" fmla="*/ 1 w 564204"/>
              <a:gd name="T3" fmla="*/ 0 h 671208"/>
              <a:gd name="T4" fmla="*/ 1 w 564204"/>
              <a:gd name="T5" fmla="*/ 0 h 671208"/>
              <a:gd name="T6" fmla="*/ 1 w 564204"/>
              <a:gd name="T7" fmla="*/ 0 h 671208"/>
              <a:gd name="T8" fmla="*/ 1 w 564204"/>
              <a:gd name="T9" fmla="*/ 0 h 671208"/>
              <a:gd name="T10" fmla="*/ 0 w 564204"/>
              <a:gd name="T11" fmla="*/ 0 h 671208"/>
              <a:gd name="T12" fmla="*/ 1 w 564204"/>
              <a:gd name="T13" fmla="*/ 0 h 671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4204"/>
              <a:gd name="T22" fmla="*/ 0 h 671208"/>
              <a:gd name="T23" fmla="*/ 564204 w 564204"/>
              <a:gd name="T24" fmla="*/ 671208 h 671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4204" h="671208">
                <a:moveTo>
                  <a:pt x="68093" y="204281"/>
                </a:moveTo>
                <a:lnTo>
                  <a:pt x="262647" y="505838"/>
                </a:lnTo>
                <a:lnTo>
                  <a:pt x="535021" y="0"/>
                </a:lnTo>
                <a:lnTo>
                  <a:pt x="564204" y="48638"/>
                </a:lnTo>
                <a:lnTo>
                  <a:pt x="282102" y="671208"/>
                </a:lnTo>
                <a:lnTo>
                  <a:pt x="0" y="369651"/>
                </a:lnTo>
                <a:lnTo>
                  <a:pt x="68093" y="204281"/>
                </a:lnTo>
                <a:close/>
              </a:path>
            </a:pathLst>
          </a:custGeom>
          <a:solidFill>
            <a:srgbClr val="008000"/>
          </a:solidFill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84213" y="2141538"/>
            <a:ext cx="282575" cy="273050"/>
          </a:xfrm>
          <a:custGeom>
            <a:avLst/>
            <a:gdLst>
              <a:gd name="T0" fmla="*/ 1 w 564204"/>
              <a:gd name="T1" fmla="*/ 0 h 671208"/>
              <a:gd name="T2" fmla="*/ 1 w 564204"/>
              <a:gd name="T3" fmla="*/ 0 h 671208"/>
              <a:gd name="T4" fmla="*/ 1 w 564204"/>
              <a:gd name="T5" fmla="*/ 0 h 671208"/>
              <a:gd name="T6" fmla="*/ 1 w 564204"/>
              <a:gd name="T7" fmla="*/ 0 h 671208"/>
              <a:gd name="T8" fmla="*/ 1 w 564204"/>
              <a:gd name="T9" fmla="*/ 0 h 671208"/>
              <a:gd name="T10" fmla="*/ 0 w 564204"/>
              <a:gd name="T11" fmla="*/ 0 h 671208"/>
              <a:gd name="T12" fmla="*/ 1 w 564204"/>
              <a:gd name="T13" fmla="*/ 0 h 671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4204"/>
              <a:gd name="T22" fmla="*/ 0 h 671208"/>
              <a:gd name="T23" fmla="*/ 564204 w 564204"/>
              <a:gd name="T24" fmla="*/ 671208 h 671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4204" h="671208">
                <a:moveTo>
                  <a:pt x="68093" y="204281"/>
                </a:moveTo>
                <a:lnTo>
                  <a:pt x="262647" y="505838"/>
                </a:lnTo>
                <a:lnTo>
                  <a:pt x="535021" y="0"/>
                </a:lnTo>
                <a:lnTo>
                  <a:pt x="564204" y="48638"/>
                </a:lnTo>
                <a:lnTo>
                  <a:pt x="282102" y="671208"/>
                </a:lnTo>
                <a:lnTo>
                  <a:pt x="0" y="369651"/>
                </a:lnTo>
                <a:lnTo>
                  <a:pt x="68093" y="204281"/>
                </a:lnTo>
                <a:close/>
              </a:path>
            </a:pathLst>
          </a:custGeom>
          <a:solidFill>
            <a:srgbClr val="008000"/>
          </a:solidFill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684213" y="3435350"/>
            <a:ext cx="282575" cy="273050"/>
          </a:xfrm>
          <a:custGeom>
            <a:avLst/>
            <a:gdLst>
              <a:gd name="T0" fmla="*/ 1 w 564204"/>
              <a:gd name="T1" fmla="*/ 0 h 671208"/>
              <a:gd name="T2" fmla="*/ 1 w 564204"/>
              <a:gd name="T3" fmla="*/ 0 h 671208"/>
              <a:gd name="T4" fmla="*/ 1 w 564204"/>
              <a:gd name="T5" fmla="*/ 0 h 671208"/>
              <a:gd name="T6" fmla="*/ 1 w 564204"/>
              <a:gd name="T7" fmla="*/ 0 h 671208"/>
              <a:gd name="T8" fmla="*/ 1 w 564204"/>
              <a:gd name="T9" fmla="*/ 0 h 671208"/>
              <a:gd name="T10" fmla="*/ 0 w 564204"/>
              <a:gd name="T11" fmla="*/ 0 h 671208"/>
              <a:gd name="T12" fmla="*/ 1 w 564204"/>
              <a:gd name="T13" fmla="*/ 0 h 671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4204"/>
              <a:gd name="T22" fmla="*/ 0 h 671208"/>
              <a:gd name="T23" fmla="*/ 564204 w 564204"/>
              <a:gd name="T24" fmla="*/ 671208 h 671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4204" h="671208">
                <a:moveTo>
                  <a:pt x="68093" y="204281"/>
                </a:moveTo>
                <a:lnTo>
                  <a:pt x="262647" y="505838"/>
                </a:lnTo>
                <a:lnTo>
                  <a:pt x="535021" y="0"/>
                </a:lnTo>
                <a:lnTo>
                  <a:pt x="564204" y="48638"/>
                </a:lnTo>
                <a:lnTo>
                  <a:pt x="282102" y="671208"/>
                </a:lnTo>
                <a:lnTo>
                  <a:pt x="0" y="369651"/>
                </a:lnTo>
                <a:lnTo>
                  <a:pt x="68093" y="204281"/>
                </a:lnTo>
                <a:close/>
              </a:path>
            </a:pathLst>
          </a:custGeom>
          <a:solidFill>
            <a:srgbClr val="008000"/>
          </a:solidFill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1517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>
                <a:solidFill>
                  <a:srgbClr val="DE3500"/>
                </a:solidFill>
                <a:latin typeface="Comic Sans MS" pitchFamily="66" charset="0"/>
                <a:cs typeface="Arial" charset="0"/>
              </a:rPr>
              <a:t>Алгебра логики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857250" y="1000125"/>
            <a:ext cx="7429500" cy="1588"/>
          </a:xfrm>
          <a:prstGeom prst="line">
            <a:avLst/>
          </a:prstGeom>
          <a:noFill/>
          <a:ln w="19080">
            <a:solidFill>
              <a:srgbClr val="4A7EBB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611188" y="1154113"/>
            <a:ext cx="8137525" cy="1941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Алгебра логики возникла в середине XIX века в трудах английского математика </a:t>
            </a:r>
            <a:r>
              <a:rPr lang="ru-RU" alt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Джорджа Буля</a:t>
            </a: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. Ее создание представляло собой попытку решать традиционные логические задачи алгебраическими методами.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28663" y="3716338"/>
            <a:ext cx="7731125" cy="1873250"/>
          </a:xfrm>
          <a:prstGeom prst="roundRect">
            <a:avLst>
              <a:gd name="adj" fmla="val 16667"/>
            </a:avLst>
          </a:prstGeom>
          <a:noFill/>
          <a:ln w="25560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eaLnBrk="1" hangingPunct="1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3399"/>
                </a:solidFill>
                <a:latin typeface="Verdana" pitchFamily="34" charset="0"/>
              </a:rPr>
              <a:t>Алгебра логики</a:t>
            </a:r>
            <a:r>
              <a:rPr lang="ru-RU" sz="240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Verdana" pitchFamily="34" charset="0"/>
              </a:rPr>
              <a:t>– это раздел математики, изучающий высказывания, их логические значения (истинность или ложность) и логические операций над ними.</a:t>
            </a:r>
          </a:p>
        </p:txBody>
      </p:sp>
      <p:sp>
        <p:nvSpPr>
          <p:cNvPr id="23558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r>
              <a:rPr lang="ru-RU" altLang="ru-RU" smtClean="0"/>
              <a:t>Информатика и ИКТ. 9 класс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S Gothic"/>
        <a:cs typeface=""/>
      </a:majorFont>
      <a:minorFont>
        <a:latin typeface="Calibri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S Gothic"/>
        <a:cs typeface=""/>
      </a:majorFont>
      <a:minorFont>
        <a:latin typeface="Calibri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S Gothic"/>
        <a:cs typeface=""/>
      </a:majorFont>
      <a:minorFont>
        <a:latin typeface="Calibri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6595</TotalTime>
  <Words>1351</Words>
  <Application>Microsoft Office PowerPoint</Application>
  <PresentationFormat>Экран (4:3)</PresentationFormat>
  <Paragraphs>394</Paragraphs>
  <Slides>23</Slides>
  <Notes>22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3_Тема Office</vt:lpstr>
      <vt:lpstr>4_Тема Office</vt:lpstr>
      <vt:lpstr>5_Тема Office</vt:lpstr>
      <vt:lpstr>Открытая</vt:lpstr>
      <vt:lpstr>Microsoft Equation 3.0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Информационное общество</dc:title>
  <dc:creator>olga</dc:creator>
  <cp:lastModifiedBy>Андрей</cp:lastModifiedBy>
  <cp:revision>230</cp:revision>
  <cp:lastPrinted>1601-01-01T00:00:00Z</cp:lastPrinted>
  <dcterms:created xsi:type="dcterms:W3CDTF">2010-09-05T19:23:33Z</dcterms:created>
  <dcterms:modified xsi:type="dcterms:W3CDTF">2017-12-06T17:31:56Z</dcterms:modified>
</cp:coreProperties>
</file>